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4"/>
  </p:notesMasterIdLst>
  <p:sldIdLst>
    <p:sldId id="258" r:id="rId2"/>
    <p:sldId id="259" r:id="rId3"/>
    <p:sldId id="264" r:id="rId4"/>
    <p:sldId id="260" r:id="rId5"/>
    <p:sldId id="265" r:id="rId6"/>
    <p:sldId id="266" r:id="rId7"/>
    <p:sldId id="275" r:id="rId8"/>
    <p:sldId id="274" r:id="rId9"/>
    <p:sldId id="276" r:id="rId10"/>
    <p:sldId id="277" r:id="rId11"/>
    <p:sldId id="267" r:id="rId12"/>
    <p:sldId id="278" r:id="rId13"/>
    <p:sldId id="279" r:id="rId14"/>
    <p:sldId id="280" r:id="rId15"/>
    <p:sldId id="281" r:id="rId16"/>
    <p:sldId id="289" r:id="rId17"/>
    <p:sldId id="290" r:id="rId18"/>
    <p:sldId id="291" r:id="rId19"/>
    <p:sldId id="318" r:id="rId20"/>
    <p:sldId id="320" r:id="rId21"/>
    <p:sldId id="321" r:id="rId22"/>
    <p:sldId id="319" r:id="rId23"/>
    <p:sldId id="322" r:id="rId24"/>
    <p:sldId id="292" r:id="rId25"/>
    <p:sldId id="323" r:id="rId26"/>
    <p:sldId id="294" r:id="rId27"/>
    <p:sldId id="270" r:id="rId28"/>
    <p:sldId id="282" r:id="rId29"/>
    <p:sldId id="283" r:id="rId30"/>
    <p:sldId id="284" r:id="rId31"/>
    <p:sldId id="285" r:id="rId32"/>
    <p:sldId id="286" r:id="rId33"/>
    <p:sldId id="324" r:id="rId34"/>
    <p:sldId id="287" r:id="rId35"/>
    <p:sldId id="325" r:id="rId36"/>
    <p:sldId id="326" r:id="rId37"/>
    <p:sldId id="327" r:id="rId38"/>
    <p:sldId id="328" r:id="rId39"/>
    <p:sldId id="288" r:id="rId40"/>
    <p:sldId id="295" r:id="rId41"/>
    <p:sldId id="296" r:id="rId42"/>
    <p:sldId id="297" r:id="rId43"/>
    <p:sldId id="298" r:id="rId44"/>
    <p:sldId id="299" r:id="rId45"/>
    <p:sldId id="300" r:id="rId46"/>
    <p:sldId id="301" r:id="rId47"/>
    <p:sldId id="302" r:id="rId48"/>
    <p:sldId id="303" r:id="rId49"/>
    <p:sldId id="304" r:id="rId50"/>
    <p:sldId id="305" r:id="rId51"/>
    <p:sldId id="314" r:id="rId52"/>
    <p:sldId id="315" r:id="rId53"/>
    <p:sldId id="316" r:id="rId54"/>
    <p:sldId id="317" r:id="rId55"/>
    <p:sldId id="306" r:id="rId56"/>
    <p:sldId id="307" r:id="rId57"/>
    <p:sldId id="308" r:id="rId58"/>
    <p:sldId id="309" r:id="rId59"/>
    <p:sldId id="310" r:id="rId60"/>
    <p:sldId id="311" r:id="rId61"/>
    <p:sldId id="312" r:id="rId62"/>
    <p:sldId id="313"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62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360" autoAdjust="0"/>
  </p:normalViewPr>
  <p:slideViewPr>
    <p:cSldViewPr>
      <p:cViewPr>
        <p:scale>
          <a:sx n="90" d="100"/>
          <a:sy n="90" d="100"/>
        </p:scale>
        <p:origin x="-594" y="-18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232292-71B5-462F-B2EF-C0579AB5374A}" type="datetimeFigureOut">
              <a:rPr lang="zh-CN" altLang="en-US" smtClean="0"/>
              <a:t>2017-10-12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9D2E12-5522-4FC9-A3CD-4EBAC0B6EE51}" type="slidenum">
              <a:rPr lang="zh-CN" altLang="en-US" smtClean="0"/>
              <a:t>‹#›</a:t>
            </a:fld>
            <a:endParaRPr lang="zh-CN" altLang="en-US"/>
          </a:p>
        </p:txBody>
      </p:sp>
    </p:spTree>
    <p:extLst>
      <p:ext uri="{BB962C8B-B14F-4D97-AF65-F5344CB8AC3E}">
        <p14:creationId xmlns:p14="http://schemas.microsoft.com/office/powerpoint/2010/main" val="122439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将要讲数据的表示</a:t>
            </a:r>
          </a:p>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42</a:t>
            </a:fld>
            <a:endParaRPr lang="zh-CN" altLang="en-US"/>
          </a:p>
        </p:txBody>
      </p:sp>
    </p:spTree>
    <p:extLst>
      <p:ext uri="{BB962C8B-B14F-4D97-AF65-F5344CB8AC3E}">
        <p14:creationId xmlns:p14="http://schemas.microsoft.com/office/powerpoint/2010/main" val="3508564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53</a:t>
            </a:fld>
            <a:endParaRPr lang="zh-CN" altLang="en-US"/>
          </a:p>
        </p:txBody>
      </p:sp>
    </p:spTree>
    <p:extLst>
      <p:ext uri="{BB962C8B-B14F-4D97-AF65-F5344CB8AC3E}">
        <p14:creationId xmlns:p14="http://schemas.microsoft.com/office/powerpoint/2010/main" val="616426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54</a:t>
            </a:fld>
            <a:endParaRPr lang="zh-CN" altLang="en-US"/>
          </a:p>
        </p:txBody>
      </p:sp>
    </p:spTree>
    <p:extLst>
      <p:ext uri="{BB962C8B-B14F-4D97-AF65-F5344CB8AC3E}">
        <p14:creationId xmlns:p14="http://schemas.microsoft.com/office/powerpoint/2010/main" val="616426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这个矩阵对角线上的两个元素分别是两个字段的方差，而其它元素是</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的协方差。两者被统一到了一个矩阵的。</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根据矩阵相乘的运算法则，这个结论很容易被推广到一般情况</a:t>
            </a:r>
          </a:p>
          <a:p>
            <a:endParaRPr lang="zh-CN" altLang="en-US"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56</a:t>
            </a:fld>
            <a:endParaRPr lang="zh-CN" altLang="en-US"/>
          </a:p>
        </p:txBody>
      </p:sp>
    </p:spTree>
    <p:extLst>
      <p:ext uri="{BB962C8B-B14F-4D97-AF65-F5344CB8AC3E}">
        <p14:creationId xmlns:p14="http://schemas.microsoft.com/office/powerpoint/2010/main" val="3232740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根据上述推导，我们发现要达到优化的目的等价于将协方差矩阵对角化：即除对角线外的其它元素化为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57</a:t>
            </a:fld>
            <a:endParaRPr lang="zh-CN" altLang="en-US"/>
          </a:p>
        </p:txBody>
      </p:sp>
    </p:spTree>
    <p:extLst>
      <p:ext uri="{BB962C8B-B14F-4D97-AF65-F5344CB8AC3E}">
        <p14:creationId xmlns:p14="http://schemas.microsoft.com/office/powerpoint/2010/main" val="1446478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协方差矩阵</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是一个是对称矩阵，在线性代数上，实对称矩阵有一系列非常好的性质</a:t>
            </a:r>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58</a:t>
            </a:fld>
            <a:endParaRPr lang="zh-CN" altLang="en-US"/>
          </a:p>
        </p:txBody>
      </p:sp>
    </p:spTree>
    <p:extLst>
      <p:ext uri="{BB962C8B-B14F-4D97-AF65-F5344CB8AC3E}">
        <p14:creationId xmlns:p14="http://schemas.microsoft.com/office/powerpoint/2010/main" val="650583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其中</a:t>
            </a:r>
            <a:r>
              <a:rPr lang="en-US" altLang="zh-CN" dirty="0" smtClean="0"/>
              <a:t>E</a:t>
            </a:r>
            <a:r>
              <a:rPr lang="zh-CN" altLang="en-US" dirty="0" smtClean="0"/>
              <a:t>表示一个</a:t>
            </a:r>
            <a:r>
              <a:rPr lang="en-US" altLang="zh-CN" dirty="0" smtClean="0"/>
              <a:t>n</a:t>
            </a:r>
            <a:r>
              <a:rPr lang="zh-CN" altLang="en-US" dirty="0" smtClean="0"/>
              <a:t>行</a:t>
            </a:r>
            <a:r>
              <a:rPr lang="en-US" altLang="zh-CN" dirty="0" smtClean="0"/>
              <a:t>n</a:t>
            </a:r>
            <a:r>
              <a:rPr lang="zh-CN" altLang="en-US" dirty="0" smtClean="0"/>
              <a:t>列的实对称矩阵的特征向量组成的矩阵</a:t>
            </a:r>
            <a:endParaRPr lang="en-US" altLang="zh-CN" dirty="0" smtClean="0"/>
          </a:p>
          <a:p>
            <a:endParaRPr lang="en-US" altLang="zh-CN" dirty="0" smtClean="0"/>
          </a:p>
          <a:p>
            <a:r>
              <a:rPr lang="en-US" altLang="zh-CN" sz="1200" b="0" i="0" kern="1200" dirty="0" smtClean="0">
                <a:solidFill>
                  <a:schemeClr val="tx1"/>
                </a:solidFill>
                <a:effectLst/>
                <a:latin typeface="+mn-lt"/>
                <a:ea typeface="+mn-ea"/>
                <a:cs typeface="+mn-cs"/>
              </a:rPr>
              <a:t>P</a:t>
            </a:r>
            <a:r>
              <a:rPr lang="zh-CN" altLang="en-US" sz="1200" b="0" i="0" kern="1200" dirty="0" smtClean="0">
                <a:solidFill>
                  <a:schemeClr val="tx1"/>
                </a:solidFill>
                <a:effectLst/>
                <a:latin typeface="+mn-lt"/>
                <a:ea typeface="+mn-ea"/>
                <a:cs typeface="+mn-cs"/>
              </a:rPr>
              <a:t>是协方差矩阵的特征向量单位化后按行排列出的矩阵，其中每一行都是</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的一个特征向量。如果设</a:t>
            </a:r>
            <a:r>
              <a:rPr lang="en-US" altLang="zh-CN" sz="1200" b="0" i="0" kern="1200" dirty="0" smtClean="0">
                <a:solidFill>
                  <a:schemeClr val="tx1"/>
                </a:solidFill>
                <a:effectLst/>
                <a:latin typeface="+mn-lt"/>
                <a:ea typeface="+mn-ea"/>
                <a:cs typeface="+mn-cs"/>
              </a:rPr>
              <a:t>P</a:t>
            </a:r>
            <a:r>
              <a:rPr lang="zh-CN" altLang="en-US" sz="1200" b="0" i="0" kern="1200" dirty="0" smtClean="0">
                <a:solidFill>
                  <a:schemeClr val="tx1"/>
                </a:solidFill>
                <a:effectLst/>
                <a:latin typeface="+mn-lt"/>
                <a:ea typeface="+mn-ea"/>
                <a:cs typeface="+mn-cs"/>
              </a:rPr>
              <a:t>按照</a:t>
            </a:r>
            <a:r>
              <a:rPr lang="en-US" altLang="zh-CN" sz="1200" b="0" i="0" u="none" strike="noStrike" kern="1200" dirty="0" smtClean="0">
                <a:solidFill>
                  <a:schemeClr val="tx1"/>
                </a:solidFill>
                <a:effectLst/>
                <a:latin typeface="+mn-lt"/>
                <a:ea typeface="+mn-ea"/>
                <a:cs typeface="+mn-cs"/>
              </a:rPr>
              <a:t>Λ</a:t>
            </a:r>
            <a:r>
              <a:rPr lang="zh-CN" altLang="en-US" sz="1200" b="0" i="0" kern="1200" dirty="0" smtClean="0">
                <a:solidFill>
                  <a:schemeClr val="tx1"/>
                </a:solidFill>
                <a:effectLst/>
                <a:latin typeface="+mn-lt"/>
                <a:ea typeface="+mn-ea"/>
                <a:cs typeface="+mn-cs"/>
              </a:rPr>
              <a:t>中特征值的从大到小，将特征向量从上到下排列，则用</a:t>
            </a:r>
            <a:r>
              <a:rPr lang="en-US" altLang="zh-CN" sz="1200" b="0" i="0" kern="1200" dirty="0" smtClean="0">
                <a:solidFill>
                  <a:schemeClr val="tx1"/>
                </a:solidFill>
                <a:effectLst/>
                <a:latin typeface="+mn-lt"/>
                <a:ea typeface="+mn-ea"/>
                <a:cs typeface="+mn-cs"/>
              </a:rPr>
              <a:t>P</a:t>
            </a:r>
            <a:r>
              <a:rPr lang="zh-CN" altLang="en-US" sz="1200" b="0" i="0" kern="1200" dirty="0" smtClean="0">
                <a:solidFill>
                  <a:schemeClr val="tx1"/>
                </a:solidFill>
                <a:effectLst/>
                <a:latin typeface="+mn-lt"/>
                <a:ea typeface="+mn-ea"/>
                <a:cs typeface="+mn-cs"/>
              </a:rPr>
              <a:t>的前</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行组成的矩阵乘以原始数据矩阵</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，就得到了我们需要的降维后的数据矩阵</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这就是</a:t>
            </a:r>
            <a:r>
              <a:rPr lang="en-US" altLang="zh-CN" sz="1200" b="0" i="0" kern="1200" dirty="0" smtClean="0">
                <a:solidFill>
                  <a:schemeClr val="tx1"/>
                </a:solidFill>
                <a:effectLst/>
                <a:latin typeface="+mn-lt"/>
                <a:ea typeface="+mn-ea"/>
                <a:cs typeface="+mn-cs"/>
              </a:rPr>
              <a:t>PCA</a:t>
            </a:r>
            <a:r>
              <a:rPr lang="zh-CN" altLang="en-US" sz="1200" b="0" i="0" kern="1200" dirty="0" smtClean="0">
                <a:solidFill>
                  <a:schemeClr val="tx1"/>
                </a:solidFill>
                <a:effectLst/>
                <a:latin typeface="+mn-lt"/>
                <a:ea typeface="+mn-ea"/>
                <a:cs typeface="+mn-cs"/>
              </a:rPr>
              <a:t>的推导过程</a:t>
            </a:r>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59</a:t>
            </a:fld>
            <a:endParaRPr lang="zh-CN" altLang="en-US"/>
          </a:p>
        </p:txBody>
      </p:sp>
    </p:spTree>
    <p:extLst>
      <p:ext uri="{BB962C8B-B14F-4D97-AF65-F5344CB8AC3E}">
        <p14:creationId xmlns:p14="http://schemas.microsoft.com/office/powerpoint/2010/main" val="2969922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60</a:t>
            </a:fld>
            <a:endParaRPr lang="zh-CN" altLang="en-US"/>
          </a:p>
        </p:txBody>
      </p:sp>
    </p:spTree>
    <p:extLst>
      <p:ext uri="{BB962C8B-B14F-4D97-AF65-F5344CB8AC3E}">
        <p14:creationId xmlns:p14="http://schemas.microsoft.com/office/powerpoint/2010/main" val="1896432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61</a:t>
            </a:fld>
            <a:endParaRPr lang="zh-CN" altLang="en-US"/>
          </a:p>
        </p:txBody>
      </p:sp>
    </p:spTree>
    <p:extLst>
      <p:ext uri="{BB962C8B-B14F-4D97-AF65-F5344CB8AC3E}">
        <p14:creationId xmlns:p14="http://schemas.microsoft.com/office/powerpoint/2010/main" val="3291409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62</a:t>
            </a:fld>
            <a:endParaRPr lang="zh-CN" altLang="en-US"/>
          </a:p>
        </p:txBody>
      </p:sp>
    </p:spTree>
    <p:extLst>
      <p:ext uri="{BB962C8B-B14F-4D97-AF65-F5344CB8AC3E}">
        <p14:creationId xmlns:p14="http://schemas.microsoft.com/office/powerpoint/2010/main" val="1259739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我们到底删除哪一列损失的信息才最小？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亦或根本不是单纯删除几列，而是通过某些变换将原始数据变为更少的列但又使得丢失的信息最小？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到底如何度量丢失信息的多少？</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如何根据原始数据决定具体的降维操作步骤？</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44</a:t>
            </a:fld>
            <a:endParaRPr lang="zh-CN" altLang="en-US"/>
          </a:p>
        </p:txBody>
      </p:sp>
    </p:spTree>
    <p:extLst>
      <p:ext uri="{BB962C8B-B14F-4D97-AF65-F5344CB8AC3E}">
        <p14:creationId xmlns:p14="http://schemas.microsoft.com/office/powerpoint/2010/main" val="1553145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数学性质将成为后续导出</a:t>
            </a:r>
            <a:r>
              <a:rPr lang="en-US" altLang="zh-CN" sz="1200" b="0" i="0" kern="1200" dirty="0" smtClean="0">
                <a:solidFill>
                  <a:schemeClr val="tx1"/>
                </a:solidFill>
                <a:effectLst/>
                <a:latin typeface="+mn-lt"/>
                <a:ea typeface="+mn-ea"/>
                <a:cs typeface="+mn-cs"/>
              </a:rPr>
              <a:t>PCA</a:t>
            </a:r>
            <a:r>
              <a:rPr lang="zh-CN" altLang="en-US" sz="1200" b="0" i="0" kern="1200" dirty="0" smtClean="0">
                <a:solidFill>
                  <a:schemeClr val="tx1"/>
                </a:solidFill>
                <a:effectLst/>
                <a:latin typeface="+mn-lt"/>
                <a:ea typeface="+mn-ea"/>
                <a:cs typeface="+mn-cs"/>
              </a:rPr>
              <a:t>的理论基础</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也就是说我们其实隐式引入了一个定义：以</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轴和</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轴上正方向长度为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的向量为标准。那么一个向量</a:t>
            </a:r>
            <a:r>
              <a:rPr lang="en-US" altLang="zh-CN" sz="1200" b="0" i="0" kern="1200" dirty="0" smtClean="0">
                <a:solidFill>
                  <a:schemeClr val="tx1"/>
                </a:solidFill>
                <a:effectLst/>
                <a:latin typeface="+mn-lt"/>
                <a:ea typeface="+mn-ea"/>
                <a:cs typeface="+mn-cs"/>
              </a:rPr>
              <a:t>(3,2)</a:t>
            </a:r>
            <a:r>
              <a:rPr lang="zh-CN" altLang="en-US" sz="1200" b="0" i="0" kern="1200" dirty="0" smtClean="0">
                <a:solidFill>
                  <a:schemeClr val="tx1"/>
                </a:solidFill>
                <a:effectLst/>
                <a:latin typeface="+mn-lt"/>
                <a:ea typeface="+mn-ea"/>
                <a:cs typeface="+mn-cs"/>
              </a:rPr>
              <a:t>实际是说在</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轴投影为</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而</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轴的投影为</a:t>
            </a:r>
            <a:r>
              <a:rPr lang="en-US" altLang="zh-CN" sz="1200" b="0" i="0" kern="1200" dirty="0" smtClean="0">
                <a:solidFill>
                  <a:schemeClr val="tx1"/>
                </a:solidFill>
                <a:effectLst/>
                <a:latin typeface="+mn-lt"/>
                <a:ea typeface="+mn-ea"/>
                <a:cs typeface="+mn-cs"/>
              </a:rPr>
              <a:t>2</a:t>
            </a:r>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45</a:t>
            </a:fld>
            <a:endParaRPr lang="zh-CN" altLang="en-US"/>
          </a:p>
        </p:txBody>
      </p:sp>
    </p:spTree>
    <p:extLst>
      <p:ext uri="{BB962C8B-B14F-4D97-AF65-F5344CB8AC3E}">
        <p14:creationId xmlns:p14="http://schemas.microsoft.com/office/powerpoint/2010/main" val="238755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宋体" pitchFamily="2" charset="-122"/>
                <a:ea typeface="+mn-ea"/>
              </a:rPr>
              <a:t>学过矩阵分析的同学</a:t>
            </a:r>
            <a:r>
              <a:rPr lang="zh-CN" altLang="en-US" sz="1200" b="0" i="0" kern="1200" dirty="0" smtClean="0">
                <a:solidFill>
                  <a:schemeClr val="tx1"/>
                </a:solidFill>
                <a:effectLst/>
                <a:latin typeface="+mn-lt"/>
                <a:ea typeface="+mn-ea"/>
                <a:cs typeface="+mn-cs"/>
              </a:rPr>
              <a:t>知道我们其实可以通过矩阵的运算来表示基变换</a:t>
            </a:r>
            <a:endParaRPr lang="zh-CN" altLang="en-US" sz="1200" dirty="0" smtClean="0">
              <a:latin typeface="宋体" pitchFamily="2" charset="-122"/>
              <a:ea typeface="+mn-ea"/>
            </a:endParaRPr>
          </a:p>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46</a:t>
            </a:fld>
            <a:endParaRPr lang="zh-CN" altLang="en-US"/>
          </a:p>
        </p:txBody>
      </p:sp>
    </p:spTree>
    <p:extLst>
      <p:ext uri="{BB962C8B-B14F-4D97-AF65-F5344CB8AC3E}">
        <p14:creationId xmlns:p14="http://schemas.microsoft.com/office/powerpoint/2010/main" val="2304745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特别要注意的是，这里</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可以小于</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，而</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决定了变换后数据的维数。也就是说，我们可以将一</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维数据变换到更低维度的空间中去，变换后的维度取决于基的数量。因此这种矩阵相乘的表示也可以表示降维变换。</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47</a:t>
            </a:fld>
            <a:endParaRPr lang="zh-CN" altLang="en-US"/>
          </a:p>
        </p:txBody>
      </p:sp>
    </p:spTree>
    <p:extLst>
      <p:ext uri="{BB962C8B-B14F-4D97-AF65-F5344CB8AC3E}">
        <p14:creationId xmlns:p14="http://schemas.microsoft.com/office/powerpoint/2010/main" val="905491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选择不同的基可以对同样一组数据给出不同的表示，而且如果基的数量少于向量本身的维数，则可以达到降维的效果。</a:t>
            </a:r>
            <a:endParaRPr lang="en-US" altLang="zh-CN" sz="1200" dirty="0" smtClean="0"/>
          </a:p>
          <a:p>
            <a:r>
              <a:rPr lang="zh-CN" altLang="en-US" sz="1200" b="0" i="0" kern="1200" dirty="0" smtClean="0">
                <a:solidFill>
                  <a:schemeClr val="tx1"/>
                </a:solidFill>
                <a:effectLst/>
                <a:latin typeface="+mn-lt"/>
                <a:ea typeface="+mn-ea"/>
                <a:cs typeface="+mn-cs"/>
              </a:rPr>
              <a:t>其中每一列为一条数据记录，而一行为一个字段。为了后续处理方便，我们首先将每个字段内所有值都减去字段均值，其结果是将每个字段都变为均值为</a:t>
            </a:r>
            <a:r>
              <a:rPr lang="en-US" altLang="zh-CN" sz="1200" b="0" i="0" kern="1200" dirty="0" smtClean="0">
                <a:solidFill>
                  <a:schemeClr val="tx1"/>
                </a:solidFill>
                <a:effectLst/>
                <a:latin typeface="+mn-lt"/>
                <a:ea typeface="+mn-ea"/>
                <a:cs typeface="+mn-cs"/>
              </a:rPr>
              <a:t>0</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48</a:t>
            </a:fld>
            <a:endParaRPr lang="zh-CN" altLang="en-US"/>
          </a:p>
        </p:txBody>
      </p:sp>
    </p:spTree>
    <p:extLst>
      <p:ext uri="{BB962C8B-B14F-4D97-AF65-F5344CB8AC3E}">
        <p14:creationId xmlns:p14="http://schemas.microsoft.com/office/powerpoint/2010/main" val="4157589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然而这仅仅是对于二维降成一维的问题来说。那么不过对于更高维，还有一个问题需要解决。考虑三维降到二维问题。与之前相同，首先我们希望找到一个方向使得投影后方差最大，这样就完成了第一个方向的选择，继而我们选择第二个投影方向。如果我们还是单纯只选择方差最大的方向，很明显，这个方向与第一个方向应该是“几乎重合在一起”，显然这样的维度是没有用的，因此，应该需要其他约束条件。从直观上说，让两个字段尽可能表示更多的原始信息，我们是不希望它们之间存在（线性）相关性的，因为相关性意味着两个字段不是完全独立，必然存在重复表示的信息。</a:t>
            </a:r>
          </a:p>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50</a:t>
            </a:fld>
            <a:endParaRPr lang="zh-CN" altLang="en-US"/>
          </a:p>
        </p:txBody>
      </p:sp>
    </p:spTree>
    <p:extLst>
      <p:ext uri="{BB962C8B-B14F-4D97-AF65-F5344CB8AC3E}">
        <p14:creationId xmlns:p14="http://schemas.microsoft.com/office/powerpoint/2010/main" val="61642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51</a:t>
            </a:fld>
            <a:endParaRPr lang="zh-CN" altLang="en-US"/>
          </a:p>
        </p:txBody>
      </p:sp>
    </p:spTree>
    <p:extLst>
      <p:ext uri="{BB962C8B-B14F-4D97-AF65-F5344CB8AC3E}">
        <p14:creationId xmlns:p14="http://schemas.microsoft.com/office/powerpoint/2010/main" val="61642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8C27C4-BADE-4E08-849B-2D3F80C18C04}" type="slidenum">
              <a:rPr lang="zh-CN" altLang="en-US" smtClean="0"/>
              <a:t>52</a:t>
            </a:fld>
            <a:endParaRPr lang="zh-CN" altLang="en-US"/>
          </a:p>
        </p:txBody>
      </p:sp>
    </p:spTree>
    <p:extLst>
      <p:ext uri="{BB962C8B-B14F-4D97-AF65-F5344CB8AC3E}">
        <p14:creationId xmlns:p14="http://schemas.microsoft.com/office/powerpoint/2010/main" val="616426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smtClean="0">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smtClean="0">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smtClean="0">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smtClean="0">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smtClean="0">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smtClean="0">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smtClean="0">
                <a:solidFill>
                  <a:srgbClr val="000000"/>
                </a:solidFill>
              </a:endParaRPr>
            </a:p>
          </p:txBody>
        </p:sp>
      </p:grpSp>
      <p:sp>
        <p:nvSpPr>
          <p:cNvPr id="3585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3585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fld id="{FBD6C208-DE87-49EC-9C94-2AF53D3B582F}" type="datetime1">
              <a:rPr lang="zh-CN" altLang="en-US" smtClean="0">
                <a:solidFill>
                  <a:srgbClr val="333333"/>
                </a:solidFill>
              </a:rPr>
              <a:t>2017-10-12</a:t>
            </a:fld>
            <a:endParaRPr lang="en-US" altLang="zh-CN">
              <a:solidFill>
                <a:srgbClr val="333333"/>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r>
              <a:rPr lang="en-US" altLang="zh-CN">
                <a:solidFill>
                  <a:srgbClr val="333333"/>
                </a:solidFill>
              </a:rPr>
              <a:t>机器学习导论</a:t>
            </a:r>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EB3C5A7F-F833-4459-9A85-357A3044CDC1}" type="slidenum">
              <a:rPr lang="en-US" altLang="zh-CN">
                <a:solidFill>
                  <a:srgbClr val="333333"/>
                </a:solidFill>
              </a:rPr>
              <a:pPr>
                <a:defRPr/>
              </a:pPr>
              <a:t>‹#›</a:t>
            </a:fld>
            <a:endParaRPr lang="en-US" altLang="zh-CN">
              <a:solidFill>
                <a:srgbClr val="333333"/>
              </a:solidFill>
            </a:endParaRPr>
          </a:p>
        </p:txBody>
      </p:sp>
    </p:spTree>
    <p:extLst>
      <p:ext uri="{BB962C8B-B14F-4D97-AF65-F5344CB8AC3E}">
        <p14:creationId xmlns:p14="http://schemas.microsoft.com/office/powerpoint/2010/main" val="3630677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37DBB0B6-3C61-4CFC-9F47-623A66129309}" type="datetime1">
              <a:rPr lang="zh-CN" altLang="en-US" smtClean="0">
                <a:solidFill>
                  <a:srgbClr val="000000"/>
                </a:solidFill>
              </a:rPr>
              <a:t>2017-10-12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B0373700-E53C-4BE1-90AF-C264006825C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5436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FB382117-E6A4-47EB-9FEB-8C3ECB1975CE}" type="datetime1">
              <a:rPr lang="zh-CN" altLang="en-US" smtClean="0">
                <a:solidFill>
                  <a:srgbClr val="000000"/>
                </a:solidFill>
              </a:rPr>
              <a:t>2017-10-12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757E75D9-EE00-4A15-8075-34D4EE7907B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44709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A50B8EF8-E03E-4E34-9F9E-EECE5D18EE2A}" type="datetime1">
              <a:rPr lang="zh-CN" altLang="en-US" smtClean="0">
                <a:solidFill>
                  <a:srgbClr val="000000"/>
                </a:solidFill>
              </a:rPr>
              <a:t>2017-10-12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A352CCEF-25BF-4DDB-BBE6-413E481E1BFB}"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88894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303CC120-8542-4E5A-942F-7EA254CCA29D}" type="datetime1">
              <a:rPr lang="zh-CN" altLang="en-US" smtClean="0">
                <a:solidFill>
                  <a:srgbClr val="000000"/>
                </a:solidFill>
              </a:rPr>
              <a:t>2017-10-12</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5" name="Rectangle 13"/>
          <p:cNvSpPr>
            <a:spLocks noGrp="1" noChangeArrowheads="1"/>
          </p:cNvSpPr>
          <p:nvPr>
            <p:ph type="sldNum" sz="quarter" idx="12"/>
          </p:nvPr>
        </p:nvSpPr>
        <p:spPr>
          <a:ln/>
        </p:spPr>
        <p:txBody>
          <a:bodyPr/>
          <a:lstStyle>
            <a:lvl1pPr>
              <a:defRPr/>
            </a:lvl1pPr>
          </a:lstStyle>
          <a:p>
            <a:pPr>
              <a:defRPr/>
            </a:pPr>
            <a:fld id="{05ABDE8D-7172-410F-ABBC-3982E19E7EB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75202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14313"/>
            <a:ext cx="7793037" cy="1462087"/>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1826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1826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7B0746BF-5045-4F10-A89D-C9F5BEB06084}" type="datetime1">
              <a:rPr lang="zh-CN" altLang="en-US" smtClean="0">
                <a:solidFill>
                  <a:srgbClr val="000000"/>
                </a:solidFill>
              </a:rPr>
              <a:t>2017-10-12</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9" name="Rectangle 13"/>
          <p:cNvSpPr>
            <a:spLocks noGrp="1" noChangeArrowheads="1"/>
          </p:cNvSpPr>
          <p:nvPr>
            <p:ph type="sldNum" sz="quarter" idx="12"/>
          </p:nvPr>
        </p:nvSpPr>
        <p:spPr>
          <a:ln/>
        </p:spPr>
        <p:txBody>
          <a:bodyPr/>
          <a:lstStyle>
            <a:lvl1pPr>
              <a:defRPr/>
            </a:lvl1pPr>
          </a:lstStyle>
          <a:p>
            <a:pPr>
              <a:defRPr/>
            </a:pPr>
            <a:fld id="{435DBF39-70BC-4C7A-B6D6-BC91FE641C1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19938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fld id="{C5BD394F-F3CC-4837-8A57-5284DD08FB03}" type="datetime1">
              <a:rPr lang="zh-CN" altLang="en-US" smtClean="0">
                <a:solidFill>
                  <a:srgbClr val="000000"/>
                </a:solidFill>
              </a:rPr>
              <a:t>2017-10-12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6123AF2E-258E-4A0B-8B09-315CA70F42C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0872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EF9E263A-EE99-4D91-A258-E809177FD52B}" type="datetime1">
              <a:rPr lang="zh-CN" altLang="en-US" smtClean="0">
                <a:solidFill>
                  <a:srgbClr val="000000"/>
                </a:solidFill>
              </a:rPr>
              <a:t>2017-10-12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EB7D7C6E-B65B-47B0-845A-EA061397D45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47459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fld id="{3A90AAD1-3F2A-433B-86C3-BAEA0EAC8D0F}" type="datetime1">
              <a:rPr lang="zh-CN" altLang="en-US" smtClean="0">
                <a:solidFill>
                  <a:srgbClr val="000000"/>
                </a:solidFill>
              </a:rPr>
              <a:t>2017-10-12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DE49126D-0AFC-4BE4-8A4C-37459F8B817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1631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fld id="{06E08D75-708C-434A-A877-8449A9E90B6C}" type="datetime1">
              <a:rPr lang="zh-CN" altLang="en-US" smtClean="0">
                <a:solidFill>
                  <a:srgbClr val="000000"/>
                </a:solidFill>
              </a:rPr>
              <a:t>2017-10-12</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9" name="Rectangle 13"/>
          <p:cNvSpPr>
            <a:spLocks noGrp="1" noChangeArrowheads="1"/>
          </p:cNvSpPr>
          <p:nvPr>
            <p:ph type="sldNum" sz="quarter" idx="12"/>
          </p:nvPr>
        </p:nvSpPr>
        <p:spPr>
          <a:ln/>
        </p:spPr>
        <p:txBody>
          <a:bodyPr/>
          <a:lstStyle>
            <a:lvl1pPr>
              <a:defRPr/>
            </a:lvl1pPr>
          </a:lstStyle>
          <a:p>
            <a:pPr>
              <a:defRPr/>
            </a:pPr>
            <a:fld id="{63B99990-C4A4-460E-ACE2-9BD2ED9093B8}"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8375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fld id="{409AE16E-F2F8-4886-A057-94E3540E9C3E}" type="datetime1">
              <a:rPr lang="zh-CN" altLang="en-US" smtClean="0">
                <a:solidFill>
                  <a:srgbClr val="000000"/>
                </a:solidFill>
              </a:rPr>
              <a:t>2017-10-12</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5" name="Rectangle 13"/>
          <p:cNvSpPr>
            <a:spLocks noGrp="1" noChangeArrowheads="1"/>
          </p:cNvSpPr>
          <p:nvPr>
            <p:ph type="sldNum" sz="quarter" idx="12"/>
          </p:nvPr>
        </p:nvSpPr>
        <p:spPr>
          <a:ln/>
        </p:spPr>
        <p:txBody>
          <a:bodyPr/>
          <a:lstStyle>
            <a:lvl1pPr>
              <a:defRPr/>
            </a:lvl1pPr>
          </a:lstStyle>
          <a:p>
            <a:pPr>
              <a:defRPr/>
            </a:pPr>
            <a:fld id="{6DACC24F-789A-4A17-BA32-DE809571727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5050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F109A93F-579F-4C6B-AB53-8D9A2B6BA5FC}" type="datetime1">
              <a:rPr lang="zh-CN" altLang="en-US" smtClean="0">
                <a:solidFill>
                  <a:srgbClr val="000000"/>
                </a:solidFill>
              </a:rPr>
              <a:t>2017-10-12</a:t>
            </a:fld>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4" name="Rectangle 13"/>
          <p:cNvSpPr>
            <a:spLocks noGrp="1" noChangeArrowheads="1"/>
          </p:cNvSpPr>
          <p:nvPr>
            <p:ph type="sldNum" sz="quarter" idx="12"/>
          </p:nvPr>
        </p:nvSpPr>
        <p:spPr>
          <a:ln/>
        </p:spPr>
        <p:txBody>
          <a:bodyPr/>
          <a:lstStyle>
            <a:lvl1pPr>
              <a:defRPr/>
            </a:lvl1pPr>
          </a:lstStyle>
          <a:p>
            <a:pPr>
              <a:defRPr/>
            </a:pPr>
            <a:fld id="{6BD3AEBC-0C39-4ED8-BBF7-649E425A917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6623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ADB63893-5306-41AD-BA73-23A44AAE2362}" type="datetime1">
              <a:rPr lang="zh-CN" altLang="en-US" smtClean="0">
                <a:solidFill>
                  <a:srgbClr val="000000"/>
                </a:solidFill>
              </a:rPr>
              <a:t>2017-10-12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BF2D2C20-8F76-4C90-8925-A23544AD9287}"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8278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3FFF9DC0-2B52-4D35-8FC1-FB4E32583654}" type="datetime1">
              <a:rPr lang="zh-CN" altLang="en-US" smtClean="0">
                <a:solidFill>
                  <a:srgbClr val="000000"/>
                </a:solidFill>
              </a:rPr>
              <a:t>2017-10-12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525D4185-E99E-4445-8AA6-E370E94E115D}"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8725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smtClean="0">
              <a:solidFill>
                <a:srgbClr val="000000"/>
              </a:solidFill>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smtClean="0">
              <a:solidFill>
                <a:srgbClr val="000000"/>
              </a:solidFill>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smtClean="0">
              <a:solidFill>
                <a:srgbClr val="000000"/>
              </a:solidFill>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smtClean="0">
              <a:solidFill>
                <a:srgbClr val="000000"/>
              </a:solidFill>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smtClean="0">
              <a:solidFill>
                <a:srgbClr val="000000"/>
              </a:solidFill>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smtClean="0">
              <a:solidFill>
                <a:srgbClr val="000000"/>
              </a:solidFill>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smtClean="0">
              <a:solidFill>
                <a:srgbClr val="000000"/>
              </a:solidFill>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827"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smtClean="0">
                <a:ea typeface="宋体" pitchFamily="2" charset="-122"/>
              </a:defRPr>
            </a:lvl1pPr>
          </a:lstStyle>
          <a:p>
            <a:pPr fontAlgn="base">
              <a:spcBef>
                <a:spcPct val="0"/>
              </a:spcBef>
              <a:spcAft>
                <a:spcPct val="0"/>
              </a:spcAft>
              <a:defRPr/>
            </a:pPr>
            <a:fld id="{530D5CCB-0DBF-4E52-97A0-7DE3800F53E5}" type="datetime1">
              <a:rPr lang="zh-CN" altLang="en-US" smtClean="0">
                <a:solidFill>
                  <a:srgbClr val="000000"/>
                </a:solidFill>
              </a:rPr>
              <a:t>2017-10-12</a:t>
            </a:fld>
            <a:endParaRPr lang="en-US" altLang="zh-CN">
              <a:solidFill>
                <a:srgbClr val="000000"/>
              </a:solidFill>
            </a:endParaRPr>
          </a:p>
        </p:txBody>
      </p:sp>
      <p:sp>
        <p:nvSpPr>
          <p:cNvPr id="34828"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smtClean="0">
                <a:ea typeface="宋体" pitchFamily="2" charset="-122"/>
              </a:defRPr>
            </a:lvl1pPr>
          </a:lstStyle>
          <a:p>
            <a:pPr fontAlgn="base">
              <a:spcBef>
                <a:spcPct val="0"/>
              </a:spcBef>
              <a:spcAft>
                <a:spcPct val="0"/>
              </a:spcAft>
              <a:defRPr/>
            </a:pPr>
            <a:r>
              <a:rPr lang="en-US" altLang="zh-CN">
                <a:solidFill>
                  <a:srgbClr val="000000"/>
                </a:solidFill>
              </a:rPr>
              <a:t>机器学习导论</a:t>
            </a:r>
          </a:p>
        </p:txBody>
      </p:sp>
      <p:sp>
        <p:nvSpPr>
          <p:cNvPr id="34829"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smtClean="0">
                <a:ea typeface="宋体" pitchFamily="2" charset="-122"/>
              </a:defRPr>
            </a:lvl1pPr>
          </a:lstStyle>
          <a:p>
            <a:pPr fontAlgn="base">
              <a:spcBef>
                <a:spcPct val="0"/>
              </a:spcBef>
              <a:spcAft>
                <a:spcPct val="0"/>
              </a:spcAft>
              <a:defRPr/>
            </a:pPr>
            <a:fld id="{6F633D05-2C7E-42C1-A2C3-7CA29C7A9DF6}" type="slidenum">
              <a:rPr lang="en-US" altLang="zh-CN">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40471988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tmp"/><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23.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4.tmp"/></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0.tmp"/></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tmp"/><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eaLnBrk="1" hangingPunct="1"/>
            <a:r>
              <a:rPr lang="en-US" altLang="zh-CN" sz="4000" dirty="0" smtClean="0">
                <a:solidFill>
                  <a:srgbClr val="000000"/>
                </a:solidFill>
                <a:latin typeface="田氏保钓体简" panose="02010800040101010101" pitchFamily="2" charset="-122"/>
                <a:ea typeface="田氏保钓体简" panose="02010800040101010101" pitchFamily="2" charset="-122"/>
              </a:rPr>
              <a:t>KNN</a:t>
            </a:r>
            <a:r>
              <a:rPr lang="zh-CN" altLang="en-US" sz="4800" dirty="0" smtClean="0">
                <a:solidFill>
                  <a:srgbClr val="000000"/>
                </a:solidFill>
                <a:ea typeface="方正启体简体" pitchFamily="65" charset="-122"/>
              </a:rPr>
              <a:t>算法</a:t>
            </a:r>
            <a:r>
              <a:rPr lang="en-US" altLang="zh-CN" sz="4800" dirty="0" smtClean="0">
                <a:solidFill>
                  <a:srgbClr val="000000"/>
                </a:solidFill>
                <a:ea typeface="方正启体简体" pitchFamily="65" charset="-122"/>
              </a:rPr>
              <a:t/>
            </a:r>
            <a:br>
              <a:rPr lang="en-US" altLang="zh-CN" sz="4800" dirty="0" smtClean="0">
                <a:solidFill>
                  <a:srgbClr val="000000"/>
                </a:solidFill>
                <a:ea typeface="方正启体简体" pitchFamily="65" charset="-122"/>
              </a:rPr>
            </a:br>
            <a:r>
              <a:rPr lang="en-US" altLang="zh-CN" sz="2800" dirty="0" smtClean="0">
                <a:solidFill>
                  <a:srgbClr val="000000"/>
                </a:solidFill>
                <a:latin typeface="Monotype Corsiva" pitchFamily="66" charset="0"/>
                <a:ea typeface="方正启体简体" pitchFamily="65" charset="-122"/>
              </a:rPr>
              <a:t>K-Nearest Neighbor</a:t>
            </a:r>
          </a:p>
        </p:txBody>
      </p:sp>
    </p:spTree>
    <p:extLst>
      <p:ext uri="{BB962C8B-B14F-4D97-AF65-F5344CB8AC3E}">
        <p14:creationId xmlns:p14="http://schemas.microsoft.com/office/powerpoint/2010/main" val="13366608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10</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smtClean="0">
                <a:solidFill>
                  <a:srgbClr val="000000"/>
                </a:solidFill>
                <a:latin typeface="Tahoma" pitchFamily="34" charset="0"/>
                <a:ea typeface="方正启体简体" pitchFamily="65" charset="-122"/>
                <a:cs typeface="+mn-cs"/>
              </a:rPr>
              <a:t>通用公式</a:t>
            </a:r>
            <a:endParaRPr lang="zh-CN" altLang="en-US" sz="3600" kern="1200" dirty="0">
              <a:solidFill>
                <a:srgbClr val="000000"/>
              </a:solidFill>
              <a:latin typeface="Tahoma" pitchFamily="34" charset="0"/>
              <a:ea typeface="方正启体简体" pitchFamily="65" charset="-122"/>
              <a:cs typeface="+mn-cs"/>
            </a:endParaRPr>
          </a:p>
        </p:txBody>
      </p:sp>
      <p:sp>
        <p:nvSpPr>
          <p:cNvPr id="2" name="矩形 1"/>
          <p:cNvSpPr/>
          <p:nvPr/>
        </p:nvSpPr>
        <p:spPr>
          <a:xfrm>
            <a:off x="824720" y="2204864"/>
            <a:ext cx="7200800" cy="559512"/>
          </a:xfrm>
          <a:prstGeom prst="rect">
            <a:avLst/>
          </a:prstGeom>
        </p:spPr>
        <p:txBody>
          <a:bodyPr wrap="square">
            <a:spAutoFit/>
          </a:bodyPr>
          <a:lstStyle/>
          <a:p>
            <a:pPr>
              <a:lnSpc>
                <a:spcPct val="150000"/>
              </a:lnSpc>
            </a:pPr>
            <a:r>
              <a:rPr lang="zh-CN" altLang="en-US" sz="2400" dirty="0" smtClean="0">
                <a:latin typeface="田氏保钓体简" panose="02010800040101010101" pitchFamily="2" charset="-122"/>
                <a:ea typeface="田氏保钓体简" panose="02010800040101010101" pitchFamily="2" charset="-122"/>
              </a:rPr>
              <a:t>连续属性和离散属性同时存在</a:t>
            </a:r>
            <a:endParaRPr lang="en-US" altLang="zh-CN" sz="2400" dirty="0">
              <a:latin typeface="田氏保钓体简" panose="02010800040101010101" pitchFamily="2" charset="-122"/>
              <a:ea typeface="田氏保钓体简" panose="02010800040101010101" pitchFamily="2" charset="-122"/>
            </a:endParaRPr>
          </a:p>
        </p:txBody>
      </p:sp>
      <mc:AlternateContent xmlns:mc="http://schemas.openxmlformats.org/markup-compatibility/2006" xmlns:a14="http://schemas.microsoft.com/office/drawing/2010/main">
        <mc:Choice Requires="a14">
          <p:sp>
            <p:nvSpPr>
              <p:cNvPr id="3" name="TextBox 2"/>
              <p:cNvSpPr txBox="1"/>
              <p:nvPr/>
            </p:nvSpPr>
            <p:spPr>
              <a:xfrm>
                <a:off x="1547664" y="2852936"/>
                <a:ext cx="2961516"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𝑑</m:t>
                          </m:r>
                        </m:e>
                        <m:sub>
                          <m:r>
                            <a:rPr lang="en-US" altLang="zh-CN" b="0" i="1" smtClean="0">
                              <a:latin typeface="Cambria Math"/>
                            </a:rPr>
                            <m:t>𝑀</m:t>
                          </m:r>
                        </m:sub>
                      </m:sSub>
                      <m:r>
                        <a:rPr lang="en-US" altLang="zh-CN" b="0"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𝒚</m:t>
                      </m:r>
                      <m:r>
                        <a:rPr lang="en-US" altLang="zh-CN" b="1" i="1" smtClean="0">
                          <a:latin typeface="Cambria Math"/>
                        </a:rPr>
                        <m:t>)=</m:t>
                      </m:r>
                      <m:rad>
                        <m:radPr>
                          <m:degHide m:val="on"/>
                          <m:ctrlPr>
                            <a:rPr lang="en-US" altLang="zh-CN" b="1" i="1" smtClean="0">
                              <a:latin typeface="Cambria Math"/>
                            </a:rPr>
                          </m:ctrlPr>
                        </m:radPr>
                        <m:deg/>
                        <m:e>
                          <m:nary>
                            <m:naryPr>
                              <m:chr m:val="∑"/>
                              <m:limLoc m:val="subSup"/>
                              <m:ctrlPr>
                                <a:rPr lang="en-US" altLang="zh-CN" i="1">
                                  <a:latin typeface="Cambria Math"/>
                                </a:rPr>
                              </m:ctrlPr>
                            </m:naryPr>
                            <m:sub>
                              <m:r>
                                <m:rPr>
                                  <m:brk m:alnAt="25"/>
                                </m:rPr>
                                <a:rPr lang="en-US" altLang="zh-CN" i="1">
                                  <a:latin typeface="Cambria Math"/>
                                </a:rPr>
                                <m:t>𝑖</m:t>
                              </m:r>
                              <m:r>
                                <a:rPr lang="en-US" altLang="zh-CN" i="1">
                                  <a:latin typeface="Cambria Math"/>
                                </a:rPr>
                                <m:t>=0</m:t>
                              </m:r>
                            </m:sub>
                            <m:sup>
                              <m:r>
                                <a:rPr lang="en-US" altLang="zh-CN" i="1">
                                  <a:latin typeface="Cambria Math"/>
                                </a:rPr>
                                <m:t>𝑛</m:t>
                              </m:r>
                            </m:sup>
                            <m:e>
                              <m:r>
                                <a:rPr lang="en-US" altLang="zh-CN" i="1">
                                  <a:latin typeface="Cambria Math"/>
                                </a:rPr>
                                <m:t>𝑑</m:t>
                              </m:r>
                              <m:r>
                                <a:rPr lang="en-US" altLang="zh-CN" i="1">
                                  <a:latin typeface="Cambria Math"/>
                                </a:rPr>
                                <m:t>(</m:t>
                              </m:r>
                              <m:sSub>
                                <m:sSubPr>
                                  <m:ctrlPr>
                                    <a:rPr lang="en-US" altLang="zh-CN" i="1">
                                      <a:latin typeface="Cambria Math"/>
                                    </a:rPr>
                                  </m:ctrlPr>
                                </m:sSubPr>
                                <m:e>
                                  <m:r>
                                    <a:rPr lang="en-US" altLang="zh-CN" i="1">
                                      <a:latin typeface="Cambria Math"/>
                                    </a:rPr>
                                    <m:t>𝑥</m:t>
                                  </m:r>
                                </m:e>
                                <m:sub>
                                  <m:r>
                                    <a:rPr lang="en-US" altLang="zh-CN" i="1">
                                      <a:latin typeface="Cambria Math"/>
                                    </a:rPr>
                                    <m:t>𝑖</m:t>
                                  </m:r>
                                </m:sub>
                              </m:sSub>
                              <m:r>
                                <a:rPr lang="en-US" altLang="zh-CN" i="1">
                                  <a:latin typeface="Cambria Math"/>
                                </a:rPr>
                                <m:t>,</m:t>
                              </m:r>
                              <m:sSub>
                                <m:sSubPr>
                                  <m:ctrlPr>
                                    <a:rPr lang="en-US" altLang="zh-CN" i="1">
                                      <a:latin typeface="Cambria Math"/>
                                    </a:rPr>
                                  </m:ctrlPr>
                                </m:sSubPr>
                                <m:e>
                                  <m:r>
                                    <a:rPr lang="en-US" altLang="zh-CN" i="1">
                                      <a:latin typeface="Cambria Math"/>
                                    </a:rPr>
                                    <m:t>𝑦</m:t>
                                  </m:r>
                                </m:e>
                                <m:sub>
                                  <m:r>
                                    <a:rPr lang="en-US" altLang="zh-CN" i="1">
                                      <a:latin typeface="Cambria Math"/>
                                    </a:rPr>
                                    <m:t>𝑖</m:t>
                                  </m:r>
                                </m:sub>
                              </m:sSub>
                              <m:r>
                                <a:rPr lang="en-US" altLang="zh-CN" i="1">
                                  <a:latin typeface="Cambria Math"/>
                                </a:rPr>
                                <m:t>)</m:t>
                              </m:r>
                            </m:e>
                          </m:nary>
                        </m:e>
                      </m:rad>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547664" y="2852936"/>
                <a:ext cx="2961516" cy="910699"/>
              </a:xfrm>
              <a:prstGeom prst="rect">
                <a:avLst/>
              </a:prstGeom>
              <a:blipFill rotWithShape="1">
                <a:blip r:embed="rId2"/>
                <a:stretch>
                  <a:fillRect/>
                </a:stretch>
              </a:blipFill>
            </p:spPr>
            <p:txBody>
              <a:bodyPr/>
              <a:lstStyle/>
              <a:p>
                <a:r>
                  <a:rPr lang="zh-CN" altLang="en-US">
                    <a:noFill/>
                  </a:rPr>
                  <a:t> </a:t>
                </a:r>
              </a:p>
            </p:txBody>
          </p:sp>
        </mc:Fallback>
      </mc:AlternateContent>
      <p:cxnSp>
        <p:nvCxnSpPr>
          <p:cNvPr id="7" name="直接连接符 6"/>
          <p:cNvCxnSpPr/>
          <p:nvPr/>
        </p:nvCxnSpPr>
        <p:spPr>
          <a:xfrm>
            <a:off x="395536" y="4067780"/>
            <a:ext cx="8424936"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611560" y="4006805"/>
            <a:ext cx="648072" cy="646331"/>
          </a:xfrm>
          <a:prstGeom prst="rect">
            <a:avLst/>
          </a:prstGeom>
        </p:spPr>
        <p:txBody>
          <a:bodyPr wrap="square">
            <a:spAutoFit/>
          </a:bodyPr>
          <a:lstStyle/>
          <a:p>
            <a:pPr>
              <a:lnSpc>
                <a:spcPct val="150000"/>
              </a:lnSpc>
            </a:pPr>
            <a:r>
              <a:rPr lang="zh-CN" altLang="en-US" sz="2400" dirty="0" smtClean="0">
                <a:latin typeface="田氏保钓体简" panose="02010800040101010101" pitchFamily="2" charset="-122"/>
                <a:ea typeface="田氏保钓体简" panose="02010800040101010101" pitchFamily="2" charset="-122"/>
              </a:rPr>
              <a:t>例：</a:t>
            </a:r>
            <a:endParaRPr lang="en-US" altLang="zh-CN" dirty="0">
              <a:latin typeface="田氏保钓体简" panose="02010800040101010101" pitchFamily="2" charset="-122"/>
              <a:ea typeface="田氏保钓体简" panose="02010800040101010101" pitchFamily="2" charset="-122"/>
            </a:endParaRPr>
          </a:p>
        </p:txBody>
      </p:sp>
      <mc:AlternateContent xmlns:mc="http://schemas.openxmlformats.org/markup-compatibility/2006" xmlns:a14="http://schemas.microsoft.com/office/drawing/2010/main">
        <mc:Choice Requires="a14">
          <p:sp>
            <p:nvSpPr>
              <p:cNvPr id="12" name="TextBox 11"/>
              <p:cNvSpPr txBox="1"/>
              <p:nvPr/>
            </p:nvSpPr>
            <p:spPr>
              <a:xfrm>
                <a:off x="4932040" y="2996952"/>
                <a:ext cx="3539623" cy="61638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CN" b="0" i="1" smtClean="0">
                          <a:latin typeface="Cambria Math"/>
                        </a:rPr>
                        <m:t>𝑑</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𝑦</m:t>
                              </m:r>
                            </m:e>
                            <m:sub>
                              <m:r>
                                <a:rPr lang="en-US" altLang="zh-CN" b="0" i="1" smtClean="0">
                                  <a:latin typeface="Cambria Math"/>
                                </a:rPr>
                                <m:t>𝑖</m:t>
                              </m:r>
                            </m:sub>
                          </m:sSub>
                        </m:e>
                      </m:d>
                      <m:r>
                        <a:rPr lang="en-US" altLang="zh-CN" b="0" i="1" smtClean="0">
                          <a:latin typeface="Cambria Math"/>
                        </a:rPr>
                        <m:t>=</m:t>
                      </m:r>
                      <m:d>
                        <m:dPr>
                          <m:begChr m:val="{"/>
                          <m:endChr m:val=""/>
                          <m:ctrlPr>
                            <a:rPr lang="en-US" altLang="zh-CN" b="0" i="1" smtClean="0">
                              <a:latin typeface="Cambria Math"/>
                            </a:rPr>
                          </m:ctrlPr>
                        </m:dPr>
                        <m:e>
                          <m:eqArr>
                            <m:eqArrPr>
                              <m:ctrlPr>
                                <a:rPr lang="en-US" altLang="zh-CN" b="0" i="1" smtClean="0">
                                  <a:latin typeface="Cambria Math"/>
                                </a:rPr>
                              </m:ctrlPr>
                            </m:eqArrPr>
                            <m:e>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𝐸</m:t>
                                  </m:r>
                                </m:sub>
                              </m:sSub>
                              <m:r>
                                <a:rPr lang="en-US" altLang="zh-CN" b="0" i="1" smtClean="0">
                                  <a:latin typeface="Cambria Math"/>
                                </a:rPr>
                                <m:t>,  </m:t>
                              </m:r>
                              <m:r>
                                <a:rPr lang="en-US" altLang="zh-CN" b="0" i="1" smtClean="0">
                                  <a:latin typeface="Cambria Math"/>
                                </a:rPr>
                                <m:t>𝑐𝑜𝑛𝑡𝑖𝑛𝑢𝑜𝑢𝑠</m:t>
                              </m:r>
                            </m:e>
                            <m:e>
                              <m:r>
                                <a:rPr lang="en-US" altLang="zh-CN" b="0" i="1" smtClean="0">
                                  <a:latin typeface="Cambria Math"/>
                                </a:rPr>
                                <m:t>&amp;</m:t>
                              </m:r>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𝐻</m:t>
                                  </m:r>
                                </m:sub>
                              </m:sSub>
                              <m:r>
                                <a:rPr lang="en-US" altLang="zh-CN" b="0" i="1" smtClean="0">
                                  <a:latin typeface="Cambria Math"/>
                                </a:rPr>
                                <m:t>,         </m:t>
                              </m:r>
                              <m:r>
                                <a:rPr lang="en-US" altLang="zh-CN" b="0" i="1" smtClean="0">
                                  <a:latin typeface="Cambria Math"/>
                                </a:rPr>
                                <m:t>𝑑𝑖𝑠𝑐𝑟𝑒𝑡𝑒</m:t>
                              </m:r>
                            </m:e>
                          </m:eqArr>
                        </m:e>
                      </m:d>
                    </m:oMath>
                  </m:oMathPara>
                </a14:m>
                <a:endParaRPr lang="zh-CN" alt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4932040" y="2996952"/>
                <a:ext cx="3539623" cy="616387"/>
              </a:xfrm>
              <a:prstGeom prst="rect">
                <a:avLst/>
              </a:prstGeom>
              <a:blipFill rotWithShape="1">
                <a:blip r:embed="rId3"/>
                <a:stretch>
                  <a:fillRect/>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4581128"/>
            <a:ext cx="7554380" cy="1676634"/>
          </a:xfrm>
          <a:prstGeom prst="rect">
            <a:avLst/>
          </a:prstGeom>
        </p:spPr>
      </p:pic>
    </p:spTree>
    <p:extLst>
      <p:ext uri="{BB962C8B-B14F-4D97-AF65-F5344CB8AC3E}">
        <p14:creationId xmlns:p14="http://schemas.microsoft.com/office/powerpoint/2010/main" val="6209146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11</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a:solidFill>
                  <a:srgbClr val="000000"/>
                </a:solidFill>
                <a:latin typeface="Tahoma" pitchFamily="34" charset="0"/>
                <a:ea typeface="方正启体简体" pitchFamily="65" charset="-122"/>
                <a:cs typeface="+mn-cs"/>
              </a:rPr>
              <a:t>其他</a:t>
            </a:r>
            <a:r>
              <a:rPr lang="zh-CN" altLang="en-US" sz="3600" kern="1200" dirty="0" smtClean="0">
                <a:solidFill>
                  <a:srgbClr val="000000"/>
                </a:solidFill>
                <a:latin typeface="Tahoma" pitchFamily="34" charset="0"/>
                <a:ea typeface="方正启体简体" pitchFamily="65" charset="-122"/>
                <a:cs typeface="+mn-cs"/>
              </a:rPr>
              <a:t>距离</a:t>
            </a:r>
            <a:endParaRPr lang="zh-CN" altLang="en-US" sz="3600" kern="1200" dirty="0">
              <a:solidFill>
                <a:srgbClr val="000000"/>
              </a:solidFill>
              <a:latin typeface="Tahoma" pitchFamily="34" charset="0"/>
              <a:ea typeface="方正启体简体" pitchFamily="65" charset="-122"/>
              <a:cs typeface="+mn-cs"/>
            </a:endParaRPr>
          </a:p>
        </p:txBody>
      </p:sp>
      <p:sp>
        <p:nvSpPr>
          <p:cNvPr id="2" name="矩形 1"/>
          <p:cNvSpPr/>
          <p:nvPr/>
        </p:nvSpPr>
        <p:spPr>
          <a:xfrm>
            <a:off x="683568" y="2132856"/>
            <a:ext cx="7848872" cy="1015663"/>
          </a:xfrm>
          <a:prstGeom prst="rect">
            <a:avLst/>
          </a:prstGeom>
        </p:spPr>
        <p:txBody>
          <a:bodyPr wrap="square">
            <a:spAutoFit/>
          </a:bodyPr>
          <a:lstStyle/>
          <a:p>
            <a:pPr>
              <a:lnSpc>
                <a:spcPct val="150000"/>
              </a:lnSpc>
            </a:pPr>
            <a:r>
              <a:rPr lang="zh-CN" altLang="en-US" sz="2000" dirty="0" smtClean="0">
                <a:latin typeface="田氏保钓体简" panose="02010800040101010101" pitchFamily="2" charset="-122"/>
                <a:ea typeface="田氏保钓体简" panose="02010800040101010101" pitchFamily="2" charset="-122"/>
              </a:rPr>
              <a:t>余弦</a:t>
            </a:r>
            <a:r>
              <a:rPr lang="zh-CN" altLang="en-US" sz="2000" dirty="0">
                <a:latin typeface="田氏保钓体简" panose="02010800040101010101" pitchFamily="2" charset="-122"/>
                <a:ea typeface="田氏保钓体简" panose="02010800040101010101" pitchFamily="2" charset="-122"/>
              </a:rPr>
              <a:t>值（</a:t>
            </a:r>
            <a:r>
              <a:rPr lang="en-US" altLang="zh-CN" sz="2000" dirty="0" smtClean="0">
                <a:latin typeface="田氏保钓体简" panose="02010800040101010101" pitchFamily="2" charset="-122"/>
                <a:ea typeface="田氏保钓体简" panose="02010800040101010101" pitchFamily="2" charset="-122"/>
              </a:rPr>
              <a:t>cos</a:t>
            </a:r>
            <a:r>
              <a:rPr lang="zh-CN" altLang="en-US" sz="2000" dirty="0" smtClean="0">
                <a:latin typeface="田氏保钓体简" panose="02010800040101010101" pitchFamily="2" charset="-122"/>
                <a:ea typeface="田氏保钓体简" panose="02010800040101010101" pitchFamily="2" charset="-122"/>
              </a:rPr>
              <a:t>）</a:t>
            </a:r>
            <a:r>
              <a:rPr lang="zh-CN" altLang="en-US" sz="2000" dirty="0">
                <a:latin typeface="田氏保钓体简" panose="02010800040101010101" pitchFamily="2" charset="-122"/>
                <a:ea typeface="田氏保钓体简" panose="02010800040101010101" pitchFamily="2" charset="-122"/>
              </a:rPr>
              <a:t>，</a:t>
            </a:r>
            <a:r>
              <a:rPr lang="zh-CN" altLang="en-US" sz="2000" dirty="0" smtClean="0">
                <a:latin typeface="田氏保钓体简" panose="02010800040101010101" pitchFamily="2" charset="-122"/>
                <a:ea typeface="田氏保钓体简" panose="02010800040101010101" pitchFamily="2" charset="-122"/>
              </a:rPr>
              <a:t>相关</a:t>
            </a:r>
            <a:r>
              <a:rPr lang="zh-CN" altLang="en-US" sz="2000" dirty="0">
                <a:latin typeface="田氏保钓体简" panose="02010800040101010101" pitchFamily="2" charset="-122"/>
                <a:ea typeface="田氏保钓体简" panose="02010800040101010101" pitchFamily="2" charset="-122"/>
              </a:rPr>
              <a:t>度 </a:t>
            </a:r>
            <a:r>
              <a:rPr lang="zh-CN" altLang="en-US" sz="2000" dirty="0" smtClean="0">
                <a:latin typeface="田氏保钓体简" panose="02010800040101010101" pitchFamily="2" charset="-122"/>
                <a:ea typeface="田氏保钓体简" panose="02010800040101010101" pitchFamily="2" charset="-122"/>
              </a:rPr>
              <a:t>（</a:t>
            </a:r>
            <a:r>
              <a:rPr lang="en-US" altLang="zh-CN" sz="2000" dirty="0" smtClean="0">
                <a:latin typeface="田氏保钓体简" panose="02010800040101010101" pitchFamily="2" charset="-122"/>
                <a:ea typeface="田氏保钓体简" panose="02010800040101010101" pitchFamily="2" charset="-122"/>
              </a:rPr>
              <a:t>correlation</a:t>
            </a:r>
            <a:r>
              <a:rPr lang="zh-CN" altLang="en-US" sz="2000" dirty="0" smtClean="0">
                <a:latin typeface="田氏保钓体简" panose="02010800040101010101" pitchFamily="2" charset="-122"/>
                <a:ea typeface="田氏保钓体简" panose="02010800040101010101" pitchFamily="2" charset="-122"/>
              </a:rPr>
              <a:t>），曼哈顿</a:t>
            </a:r>
            <a:r>
              <a:rPr lang="zh-CN" altLang="en-US" sz="2000" dirty="0">
                <a:latin typeface="田氏保钓体简" panose="02010800040101010101" pitchFamily="2" charset="-122"/>
                <a:ea typeface="田氏保钓体简" panose="02010800040101010101" pitchFamily="2" charset="-122"/>
              </a:rPr>
              <a:t>距离 （</a:t>
            </a:r>
            <a:r>
              <a:rPr lang="en-US" altLang="zh-CN" sz="2000" dirty="0">
                <a:latin typeface="田氏保钓体简" panose="02010800040101010101" pitchFamily="2" charset="-122"/>
                <a:ea typeface="田氏保钓体简" panose="02010800040101010101" pitchFamily="2" charset="-122"/>
              </a:rPr>
              <a:t>Manhattan distance</a:t>
            </a:r>
            <a:r>
              <a:rPr lang="zh-CN" altLang="en-US" sz="2000" dirty="0" smtClean="0">
                <a:latin typeface="田氏保钓体简" panose="02010800040101010101" pitchFamily="2" charset="-122"/>
                <a:ea typeface="田氏保钓体简" panose="02010800040101010101" pitchFamily="2" charset="-122"/>
              </a:rPr>
              <a:t>），极距离，</a:t>
            </a:r>
            <a:r>
              <a:rPr lang="en-US" altLang="zh-CN" sz="2000" dirty="0" err="1" smtClean="0">
                <a:latin typeface="田氏保钓体简" panose="02010800040101010101" pitchFamily="2" charset="-122"/>
                <a:ea typeface="田氏保钓体简" panose="02010800040101010101" pitchFamily="2" charset="-122"/>
              </a:rPr>
              <a:t>Minkowski</a:t>
            </a:r>
            <a:r>
              <a:rPr lang="zh-CN" altLang="en-US" sz="2000" dirty="0" smtClean="0">
                <a:latin typeface="田氏保钓体简" panose="02010800040101010101" pitchFamily="2" charset="-122"/>
                <a:ea typeface="田氏保钓体简" panose="02010800040101010101" pitchFamily="2" charset="-122"/>
              </a:rPr>
              <a:t>度量</a:t>
            </a:r>
            <a:endParaRPr lang="en-US" altLang="zh-CN" sz="2000" dirty="0">
              <a:latin typeface="田氏保钓体简" panose="02010800040101010101" pitchFamily="2" charset="-122"/>
              <a:ea typeface="田氏保钓体简" panose="0201080004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4151476"/>
            <a:ext cx="6458857" cy="1649233"/>
          </a:xfrm>
          <a:prstGeom prst="rect">
            <a:avLst/>
          </a:prstGeom>
        </p:spPr>
      </p:pic>
      <p:sp>
        <p:nvSpPr>
          <p:cNvPr id="8" name="矩形 7"/>
          <p:cNvSpPr/>
          <p:nvPr/>
        </p:nvSpPr>
        <p:spPr>
          <a:xfrm>
            <a:off x="971600" y="3495245"/>
            <a:ext cx="2052228" cy="646331"/>
          </a:xfrm>
          <a:prstGeom prst="rect">
            <a:avLst/>
          </a:prstGeom>
        </p:spPr>
        <p:txBody>
          <a:bodyPr wrap="square">
            <a:spAutoFit/>
          </a:bodyPr>
          <a:lstStyle/>
          <a:p>
            <a:pPr>
              <a:lnSpc>
                <a:spcPct val="150000"/>
              </a:lnSpc>
            </a:pPr>
            <a:r>
              <a:rPr lang="zh-CN" altLang="en-US" sz="2400" dirty="0" smtClean="0">
                <a:latin typeface="田氏保钓体简" panose="02010800040101010101" pitchFamily="2" charset="-122"/>
                <a:ea typeface="田氏保钓体简" panose="02010800040101010101" pitchFamily="2" charset="-122"/>
              </a:rPr>
              <a:t>满足条件：</a:t>
            </a:r>
            <a:endParaRPr lang="en-US" altLang="zh-CN"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898548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12</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smtClean="0">
                <a:solidFill>
                  <a:srgbClr val="000000"/>
                </a:solidFill>
                <a:latin typeface="Tahoma" pitchFamily="34" charset="0"/>
                <a:ea typeface="方正启体简体" pitchFamily="65" charset="-122"/>
                <a:cs typeface="+mn-cs"/>
              </a:rPr>
              <a:t>不相关属性</a:t>
            </a:r>
            <a:endParaRPr lang="zh-CN" altLang="en-US" sz="3600" kern="1200" dirty="0">
              <a:solidFill>
                <a:srgbClr val="000000"/>
              </a:solidFill>
              <a:latin typeface="Tahoma" pitchFamily="34" charset="0"/>
              <a:ea typeface="方正启体简体" pitchFamily="65" charset="-122"/>
              <a:cs typeface="+mn-cs"/>
            </a:endParaRPr>
          </a:p>
        </p:txBody>
      </p:sp>
      <p:cxnSp>
        <p:nvCxnSpPr>
          <p:cNvPr id="7" name="直接箭头连接符 6"/>
          <p:cNvCxnSpPr/>
          <p:nvPr/>
        </p:nvCxnSpPr>
        <p:spPr>
          <a:xfrm>
            <a:off x="1763688" y="5868888"/>
            <a:ext cx="5112568" cy="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9" name="直接箭头连接符 8"/>
          <p:cNvCxnSpPr/>
          <p:nvPr/>
        </p:nvCxnSpPr>
        <p:spPr>
          <a:xfrm flipV="1">
            <a:off x="1916088" y="2132856"/>
            <a:ext cx="0" cy="3888432"/>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4140480" y="3348608"/>
            <a:ext cx="360040" cy="369332"/>
          </a:xfrm>
          <a:prstGeom prst="rect">
            <a:avLst/>
          </a:prstGeom>
          <a:noFill/>
        </p:spPr>
        <p:txBody>
          <a:bodyPr wrap="square" rtlCol="0">
            <a:spAutoFit/>
          </a:bodyPr>
          <a:lstStyle/>
          <a:p>
            <a:r>
              <a:rPr lang="en-US" altLang="zh-CN" dirty="0" smtClean="0"/>
              <a:t>+</a:t>
            </a:r>
            <a:endParaRPr lang="zh-CN" altLang="en-US" dirty="0"/>
          </a:p>
        </p:txBody>
      </p:sp>
      <p:sp>
        <p:nvSpPr>
          <p:cNvPr id="12" name="TextBox 11"/>
          <p:cNvSpPr txBox="1"/>
          <p:nvPr/>
        </p:nvSpPr>
        <p:spPr>
          <a:xfrm>
            <a:off x="4319972" y="4838256"/>
            <a:ext cx="360040" cy="369332"/>
          </a:xfrm>
          <a:prstGeom prst="rect">
            <a:avLst/>
          </a:prstGeom>
          <a:noFill/>
        </p:spPr>
        <p:txBody>
          <a:bodyPr wrap="square" rtlCol="0">
            <a:spAutoFit/>
          </a:bodyPr>
          <a:lstStyle/>
          <a:p>
            <a:r>
              <a:rPr lang="en-US" altLang="zh-CN" dirty="0" smtClean="0"/>
              <a:t>+</a:t>
            </a:r>
            <a:endParaRPr lang="zh-CN" altLang="en-US" dirty="0"/>
          </a:p>
        </p:txBody>
      </p:sp>
      <p:sp>
        <p:nvSpPr>
          <p:cNvPr id="13" name="TextBox 12"/>
          <p:cNvSpPr txBox="1"/>
          <p:nvPr/>
        </p:nvSpPr>
        <p:spPr>
          <a:xfrm>
            <a:off x="3960460" y="3717940"/>
            <a:ext cx="360040" cy="369332"/>
          </a:xfrm>
          <a:prstGeom prst="rect">
            <a:avLst/>
          </a:prstGeom>
          <a:noFill/>
        </p:spPr>
        <p:txBody>
          <a:bodyPr wrap="square" rtlCol="0">
            <a:spAutoFit/>
          </a:bodyPr>
          <a:lstStyle/>
          <a:p>
            <a:r>
              <a:rPr lang="en-US" altLang="zh-CN" dirty="0" smtClean="0"/>
              <a:t>+</a:t>
            </a:r>
            <a:endParaRPr lang="zh-CN" altLang="en-US" dirty="0"/>
          </a:p>
        </p:txBody>
      </p:sp>
      <p:sp>
        <p:nvSpPr>
          <p:cNvPr id="14" name="TextBox 13"/>
          <p:cNvSpPr txBox="1"/>
          <p:nvPr/>
        </p:nvSpPr>
        <p:spPr>
          <a:xfrm>
            <a:off x="3707904" y="4468924"/>
            <a:ext cx="360040" cy="369332"/>
          </a:xfrm>
          <a:prstGeom prst="rect">
            <a:avLst/>
          </a:prstGeom>
          <a:noFill/>
        </p:spPr>
        <p:txBody>
          <a:bodyPr wrap="square" rtlCol="0">
            <a:spAutoFit/>
          </a:bodyPr>
          <a:lstStyle/>
          <a:p>
            <a:r>
              <a:rPr lang="en-US" altLang="zh-CN" dirty="0" smtClean="0"/>
              <a:t>+</a:t>
            </a:r>
            <a:endParaRPr lang="zh-CN" altLang="en-US" dirty="0"/>
          </a:p>
        </p:txBody>
      </p:sp>
      <p:sp>
        <p:nvSpPr>
          <p:cNvPr id="15" name="TextBox 14"/>
          <p:cNvSpPr txBox="1"/>
          <p:nvPr/>
        </p:nvSpPr>
        <p:spPr>
          <a:xfrm>
            <a:off x="2555776" y="3717940"/>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16" name="TextBox 15"/>
          <p:cNvSpPr txBox="1"/>
          <p:nvPr/>
        </p:nvSpPr>
        <p:spPr>
          <a:xfrm>
            <a:off x="5040052" y="3538916"/>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17" name="TextBox 16"/>
          <p:cNvSpPr txBox="1"/>
          <p:nvPr/>
        </p:nvSpPr>
        <p:spPr>
          <a:xfrm>
            <a:off x="5868144" y="4636805"/>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18" name="TextBox 17"/>
          <p:cNvSpPr txBox="1"/>
          <p:nvPr/>
        </p:nvSpPr>
        <p:spPr>
          <a:xfrm>
            <a:off x="3012976" y="4175140"/>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19" name="TextBox 18"/>
          <p:cNvSpPr txBox="1"/>
          <p:nvPr/>
        </p:nvSpPr>
        <p:spPr>
          <a:xfrm>
            <a:off x="3204063" y="4607423"/>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20" name="TextBox 19"/>
          <p:cNvSpPr txBox="1"/>
          <p:nvPr/>
        </p:nvSpPr>
        <p:spPr>
          <a:xfrm>
            <a:off x="5568905" y="3852415"/>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21" name="TextBox 20"/>
          <p:cNvSpPr txBox="1"/>
          <p:nvPr/>
        </p:nvSpPr>
        <p:spPr>
          <a:xfrm>
            <a:off x="2555776" y="4786743"/>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22" name="TextBox 21"/>
          <p:cNvSpPr txBox="1"/>
          <p:nvPr/>
        </p:nvSpPr>
        <p:spPr>
          <a:xfrm>
            <a:off x="2697233" y="5211659"/>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23" name="TextBox 22"/>
          <p:cNvSpPr txBox="1"/>
          <p:nvPr/>
        </p:nvSpPr>
        <p:spPr>
          <a:xfrm>
            <a:off x="3063530" y="3538916"/>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24" name="TextBox 23"/>
          <p:cNvSpPr txBox="1"/>
          <p:nvPr/>
        </p:nvSpPr>
        <p:spPr>
          <a:xfrm>
            <a:off x="4716016" y="4191925"/>
            <a:ext cx="360040" cy="461665"/>
          </a:xfrm>
          <a:prstGeom prst="rect">
            <a:avLst/>
          </a:prstGeom>
          <a:noFill/>
        </p:spPr>
        <p:txBody>
          <a:bodyPr wrap="square" rtlCol="0">
            <a:spAutoFit/>
          </a:bodyPr>
          <a:lstStyle/>
          <a:p>
            <a:r>
              <a:rPr lang="en-US" altLang="zh-CN" sz="2400" dirty="0" smtClean="0"/>
              <a:t>-</a:t>
            </a:r>
            <a:endParaRPr lang="zh-CN" altLang="en-US" sz="2400" dirty="0"/>
          </a:p>
        </p:txBody>
      </p:sp>
      <p:sp>
        <p:nvSpPr>
          <p:cNvPr id="25" name="矩形 24"/>
          <p:cNvSpPr/>
          <p:nvPr/>
        </p:nvSpPr>
        <p:spPr>
          <a:xfrm>
            <a:off x="3707904" y="2916560"/>
            <a:ext cx="1008112" cy="2952328"/>
          </a:xfrm>
          <a:prstGeom prst="rect">
            <a:avLst/>
          </a:prstGeom>
          <a:solidFill>
            <a:srgbClr val="5062E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flipV="1">
            <a:off x="3707904" y="2700536"/>
            <a:ext cx="0" cy="3168352"/>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V="1">
            <a:off x="4716016" y="2700536"/>
            <a:ext cx="0" cy="3168352"/>
          </a:xfrm>
          <a:prstGeom prst="line">
            <a:avLst/>
          </a:prstGeom>
          <a:ln w="19050"/>
        </p:spPr>
        <p:style>
          <a:lnRef idx="1">
            <a:schemeClr val="dk1"/>
          </a:lnRef>
          <a:fillRef idx="0">
            <a:schemeClr val="dk1"/>
          </a:fillRef>
          <a:effectRef idx="0">
            <a:schemeClr val="dk1"/>
          </a:effectRef>
          <a:fontRef idx="minor">
            <a:schemeClr val="tx1"/>
          </a:fontRef>
        </p:style>
      </p:cxnSp>
      <p:sp>
        <p:nvSpPr>
          <p:cNvPr id="30" name="椭圆 29"/>
          <p:cNvSpPr/>
          <p:nvPr/>
        </p:nvSpPr>
        <p:spPr>
          <a:xfrm>
            <a:off x="4533973" y="426195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6948264" y="5687472"/>
            <a:ext cx="720080" cy="369332"/>
          </a:xfrm>
          <a:prstGeom prst="rect">
            <a:avLst/>
          </a:prstGeom>
          <a:noFill/>
        </p:spPr>
        <p:txBody>
          <a:bodyPr wrap="square" rtlCol="0">
            <a:spAutoFit/>
          </a:bodyPr>
          <a:lstStyle/>
          <a:p>
            <a:r>
              <a:rPr lang="zh-CN" altLang="en-US" dirty="0">
                <a:latin typeface="田氏保钓体简" panose="02010800040101010101" pitchFamily="2" charset="-122"/>
                <a:ea typeface="田氏保钓体简" panose="02010800040101010101" pitchFamily="2" charset="-122"/>
              </a:rPr>
              <a:t>体温</a:t>
            </a:r>
          </a:p>
        </p:txBody>
      </p:sp>
      <p:sp>
        <p:nvSpPr>
          <p:cNvPr id="32" name="TextBox 31"/>
          <p:cNvSpPr txBox="1"/>
          <p:nvPr/>
        </p:nvSpPr>
        <p:spPr>
          <a:xfrm>
            <a:off x="2015716" y="2154108"/>
            <a:ext cx="720080" cy="369332"/>
          </a:xfrm>
          <a:prstGeom prst="rect">
            <a:avLst/>
          </a:prstGeom>
          <a:noFill/>
        </p:spPr>
        <p:txBody>
          <a:bodyPr wrap="square" rtlCol="0">
            <a:spAutoFit/>
          </a:bodyPr>
          <a:lstStyle/>
          <a:p>
            <a:r>
              <a:rPr lang="zh-CN" altLang="en-US" dirty="0" smtClean="0">
                <a:latin typeface="田氏保钓体简" panose="02010800040101010101" pitchFamily="2" charset="-122"/>
                <a:ea typeface="田氏保钓体简" panose="02010800040101010101" pitchFamily="2" charset="-122"/>
              </a:rPr>
              <a:t>鞋号</a:t>
            </a:r>
            <a:endParaRPr lang="zh-CN" altLang="en-US"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30297585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13</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smtClean="0">
                <a:solidFill>
                  <a:srgbClr val="000000"/>
                </a:solidFill>
                <a:latin typeface="Tahoma" pitchFamily="34" charset="0"/>
                <a:ea typeface="方正启体简体" pitchFamily="65" charset="-122"/>
                <a:cs typeface="+mn-cs"/>
              </a:rPr>
              <a:t>属性值的尺度</a:t>
            </a:r>
            <a:endParaRPr lang="zh-CN" altLang="en-US" sz="3600" kern="1200" dirty="0">
              <a:solidFill>
                <a:srgbClr val="000000"/>
              </a:solidFill>
              <a:latin typeface="Tahoma" pitchFamily="34" charset="0"/>
              <a:ea typeface="方正启体简体" pitchFamily="65" charset="-122"/>
              <a:cs typeface="+mn-cs"/>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2766767"/>
            <a:ext cx="8513849" cy="2304256"/>
          </a:xfrm>
          <a:prstGeom prst="rect">
            <a:avLst/>
          </a:prstGeom>
        </p:spPr>
      </p:pic>
    </p:spTree>
    <p:extLst>
      <p:ext uri="{BB962C8B-B14F-4D97-AF65-F5344CB8AC3E}">
        <p14:creationId xmlns:p14="http://schemas.microsoft.com/office/powerpoint/2010/main" val="34562472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14</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smtClean="0">
                <a:solidFill>
                  <a:srgbClr val="000000"/>
                </a:solidFill>
                <a:latin typeface="Tahoma" pitchFamily="34" charset="0"/>
                <a:ea typeface="方正启体简体" pitchFamily="65" charset="-122"/>
                <a:cs typeface="+mn-cs"/>
              </a:rPr>
              <a:t>标准化属性尺度</a:t>
            </a:r>
            <a:endParaRPr lang="zh-CN" altLang="en-US" sz="3600" kern="1200" dirty="0">
              <a:solidFill>
                <a:srgbClr val="000000"/>
              </a:solidFill>
              <a:latin typeface="Tahoma" pitchFamily="34" charset="0"/>
              <a:ea typeface="方正启体简体" pitchFamily="65" charset="-122"/>
              <a:cs typeface="+mn-cs"/>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0000">
            <a:off x="968774" y="1916832"/>
            <a:ext cx="6948264" cy="4568631"/>
          </a:xfrm>
          <a:prstGeom prst="rect">
            <a:avLst/>
          </a:prstGeom>
        </p:spPr>
      </p:pic>
    </p:spTree>
    <p:extLst>
      <p:ext uri="{BB962C8B-B14F-4D97-AF65-F5344CB8AC3E}">
        <p14:creationId xmlns:p14="http://schemas.microsoft.com/office/powerpoint/2010/main" val="3773910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15</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smtClean="0">
                <a:solidFill>
                  <a:srgbClr val="000000"/>
                </a:solidFill>
                <a:latin typeface="Tahoma" pitchFamily="34" charset="0"/>
                <a:ea typeface="方正启体简体" pitchFamily="65" charset="-122"/>
                <a:cs typeface="+mn-cs"/>
              </a:rPr>
              <a:t>关于</a:t>
            </a:r>
            <a:r>
              <a:rPr lang="en-US" altLang="zh-CN" sz="3200" kern="1200" dirty="0">
                <a:solidFill>
                  <a:srgbClr val="000000"/>
                </a:solidFill>
                <a:latin typeface="田氏保钓体简" panose="02010800040101010101" pitchFamily="2" charset="-122"/>
                <a:ea typeface="田氏保钓体简" panose="02010800040101010101" pitchFamily="2" charset="-122"/>
                <a:cs typeface="+mn-cs"/>
              </a:rPr>
              <a:t>K</a:t>
            </a:r>
            <a:endParaRPr lang="zh-CN" altLang="en-US" sz="3200" kern="1200" dirty="0">
              <a:solidFill>
                <a:srgbClr val="000000"/>
              </a:solidFill>
              <a:latin typeface="田氏保钓体简" panose="02010800040101010101" pitchFamily="2" charset="-122"/>
              <a:ea typeface="田氏保钓体简" panose="02010800040101010101" pitchFamily="2" charset="-122"/>
              <a:cs typeface="+mn-cs"/>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392590"/>
            <a:ext cx="3709967" cy="3332813"/>
          </a:xfrm>
          <a:prstGeom prst="rect">
            <a:avLst/>
          </a:prstGeom>
        </p:spPr>
      </p:pic>
      <p:pic>
        <p:nvPicPr>
          <p:cNvPr id="7" name="图片 6" descr="屏幕剪辑"/>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4400413" y="2539546"/>
            <a:ext cx="3953427" cy="3038899"/>
          </a:xfrm>
          <a:prstGeom prst="rect">
            <a:avLst/>
          </a:prstGeom>
        </p:spPr>
      </p:pic>
    </p:spTree>
    <p:extLst>
      <p:ext uri="{BB962C8B-B14F-4D97-AF65-F5344CB8AC3E}">
        <p14:creationId xmlns:p14="http://schemas.microsoft.com/office/powerpoint/2010/main" val="33328233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a:t>
            </a:r>
            <a:r>
              <a:rPr lang="zh-CN" altLang="en-US" sz="3600" kern="1200" dirty="0" smtClean="0">
                <a:solidFill>
                  <a:srgbClr val="000000"/>
                </a:solidFill>
                <a:latin typeface="Tahoma" pitchFamily="34" charset="0"/>
                <a:ea typeface="方正启体简体" pitchFamily="65" charset="-122"/>
                <a:cs typeface="+mn-cs"/>
              </a:rPr>
              <a:t>优点</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16</a:t>
            </a:fld>
            <a:endParaRPr lang="en-US" altLang="zh-CN">
              <a:solidFill>
                <a:srgbClr val="000000"/>
              </a:solidFill>
            </a:endParaRPr>
          </a:p>
        </p:txBody>
      </p:sp>
      <p:sp>
        <p:nvSpPr>
          <p:cNvPr id="3" name="矩形 2"/>
          <p:cNvSpPr/>
          <p:nvPr/>
        </p:nvSpPr>
        <p:spPr>
          <a:xfrm>
            <a:off x="1115936" y="2254220"/>
            <a:ext cx="7056464" cy="3046988"/>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简单</a:t>
            </a:r>
            <a:endParaRPr lang="zh-CN" altLang="en-US" sz="2400" dirty="0">
              <a:latin typeface="田氏保钓体简" panose="02010800040101010101" pitchFamily="2" charset="-122"/>
              <a:ea typeface="田氏保钓体简" panose="02010800040101010101" pitchFamily="2" charset="-122"/>
            </a:endParaRPr>
          </a:p>
          <a:p>
            <a:pPr marL="342900" indent="-342900">
              <a:lnSpc>
                <a:spcPct val="20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易于</a:t>
            </a:r>
            <a:r>
              <a:rPr lang="zh-CN" altLang="en-US" sz="2400" dirty="0">
                <a:latin typeface="田氏保钓体简" panose="02010800040101010101" pitchFamily="2" charset="-122"/>
                <a:ea typeface="田氏保钓体简" panose="02010800040101010101" pitchFamily="2" charset="-122"/>
              </a:rPr>
              <a:t>理解</a:t>
            </a:r>
          </a:p>
          <a:p>
            <a:pPr marL="342900" indent="-342900">
              <a:lnSpc>
                <a:spcPct val="20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容易</a:t>
            </a:r>
            <a:r>
              <a:rPr lang="zh-CN" altLang="en-US" sz="2400" dirty="0">
                <a:latin typeface="田氏保钓体简" panose="02010800040101010101" pitchFamily="2" charset="-122"/>
                <a:ea typeface="田氏保钓体简" panose="02010800040101010101" pitchFamily="2" charset="-122"/>
              </a:rPr>
              <a:t>实现</a:t>
            </a:r>
          </a:p>
          <a:p>
            <a:pPr marL="342900" indent="-342900">
              <a:lnSpc>
                <a:spcPct val="20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通过</a:t>
            </a:r>
            <a:r>
              <a:rPr lang="zh-CN" altLang="en-US" sz="2400" dirty="0">
                <a:latin typeface="田氏保钓体简" panose="02010800040101010101" pitchFamily="2" charset="-122"/>
                <a:ea typeface="田氏保钓体简" panose="02010800040101010101" pitchFamily="2" charset="-122"/>
              </a:rPr>
              <a:t>对</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的选择可具备丢噪音数据的健壮性</a:t>
            </a:r>
          </a:p>
        </p:txBody>
      </p:sp>
    </p:spTree>
    <p:extLst>
      <p:ext uri="{BB962C8B-B14F-4D97-AF65-F5344CB8AC3E}">
        <p14:creationId xmlns:p14="http://schemas.microsoft.com/office/powerpoint/2010/main" val="6785761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算法缺点</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17</a:t>
            </a:fld>
            <a:endParaRPr lang="en-US" altLang="zh-CN">
              <a:solidFill>
                <a:srgbClr val="000000"/>
              </a:solidFill>
            </a:endParaRPr>
          </a:p>
        </p:txBody>
      </p:sp>
      <p:sp>
        <p:nvSpPr>
          <p:cNvPr id="5" name="矩形 4"/>
          <p:cNvSpPr/>
          <p:nvPr/>
        </p:nvSpPr>
        <p:spPr>
          <a:xfrm>
            <a:off x="643010" y="2132856"/>
            <a:ext cx="3312368" cy="4401205"/>
          </a:xfrm>
          <a:prstGeom prst="rect">
            <a:avLst/>
          </a:prstGeom>
        </p:spPr>
        <p:txBody>
          <a:bodyPr wrap="square">
            <a:spAutoFit/>
          </a:bodyPr>
          <a:lstStyle/>
          <a:p>
            <a:pPr marL="342900" indent="-342900">
              <a:buFont typeface="Arial" panose="020B0604020202020204" pitchFamily="34" charset="0"/>
              <a:buChar char="•"/>
            </a:pPr>
            <a:r>
              <a:rPr lang="zh-CN" altLang="en-US" sz="2000" dirty="0">
                <a:latin typeface="田氏保钓体简" panose="02010800040101010101" pitchFamily="2" charset="-122"/>
                <a:ea typeface="田氏保钓体简" panose="02010800040101010101" pitchFamily="2" charset="-122"/>
              </a:rPr>
              <a:t>需要大量空间储存所有已知实例</a:t>
            </a:r>
          </a:p>
          <a:p>
            <a:pPr marL="342900" indent="-342900">
              <a:buFont typeface="Arial" panose="020B0604020202020204" pitchFamily="34" charset="0"/>
              <a:buChar char="•"/>
            </a:pPr>
            <a:r>
              <a:rPr lang="zh-CN" altLang="en-US" sz="2000" dirty="0" smtClean="0">
                <a:latin typeface="田氏保钓体简" panose="02010800040101010101" pitchFamily="2" charset="-122"/>
                <a:ea typeface="田氏保钓体简" panose="02010800040101010101" pitchFamily="2" charset="-122"/>
              </a:rPr>
              <a:t>算法</a:t>
            </a:r>
            <a:r>
              <a:rPr lang="zh-CN" altLang="en-US" sz="2000" dirty="0">
                <a:latin typeface="田氏保钓体简" panose="02010800040101010101" pitchFamily="2" charset="-122"/>
                <a:ea typeface="田氏保钓体简" panose="02010800040101010101" pitchFamily="2" charset="-122"/>
              </a:rPr>
              <a:t>复杂度高（需要比较所有已知实例与要分类的实例）</a:t>
            </a:r>
          </a:p>
          <a:p>
            <a:pPr marL="342900" indent="-342900">
              <a:buFont typeface="Arial" panose="020B0604020202020204" pitchFamily="34" charset="0"/>
              <a:buChar char="•"/>
            </a:pPr>
            <a:r>
              <a:rPr lang="zh-CN" altLang="en-US" sz="2000" dirty="0" smtClean="0">
                <a:latin typeface="田氏保钓体简" panose="02010800040101010101" pitchFamily="2" charset="-122"/>
                <a:ea typeface="田氏保钓体简" panose="02010800040101010101" pitchFamily="2" charset="-122"/>
              </a:rPr>
              <a:t>当</a:t>
            </a:r>
            <a:r>
              <a:rPr lang="zh-CN" altLang="en-US" sz="2000" dirty="0">
                <a:latin typeface="田氏保钓体简" panose="02010800040101010101" pitchFamily="2" charset="-122"/>
                <a:ea typeface="田氏保钓体简" panose="02010800040101010101" pitchFamily="2" charset="-122"/>
              </a:rPr>
              <a:t>其样本分布不平衡时，比如其中一类样本过大（实例数量过多）占主导的时候，新的未知实例容易被归类为这个主导样本，因为这类样本实例的数量过大，但这个新的未知实例实际并木接近目标样本</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916832"/>
            <a:ext cx="497205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22170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改进版本</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18</a:t>
            </a:fld>
            <a:endParaRPr lang="en-US" altLang="zh-CN">
              <a:solidFill>
                <a:srgbClr val="000000"/>
              </a:solidFill>
            </a:endParaRPr>
          </a:p>
        </p:txBody>
      </p:sp>
      <mc:AlternateContent xmlns:mc="http://schemas.openxmlformats.org/markup-compatibility/2006" xmlns:a14="http://schemas.microsoft.com/office/drawing/2010/main">
        <mc:Choice Requires="a14">
          <p:sp>
            <p:nvSpPr>
              <p:cNvPr id="3" name="矩形 2"/>
              <p:cNvSpPr/>
              <p:nvPr/>
            </p:nvSpPr>
            <p:spPr>
              <a:xfrm>
                <a:off x="1115936" y="2254220"/>
                <a:ext cx="7056464" cy="4524315"/>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考虑距离，根据距离加上权重</a:t>
                </a:r>
                <a:endParaRPr lang="en-US" altLang="zh-CN" sz="2400" dirty="0" smtClean="0">
                  <a:latin typeface="田氏保钓体简" panose="02010800040101010101" pitchFamily="2" charset="-122"/>
                  <a:ea typeface="田氏保钓体简" panose="02010800040101010101" pitchFamily="2" charset="-122"/>
                </a:endParaRPr>
              </a:p>
              <a:p>
                <a:pPr marL="457200" indent="-457200">
                  <a:lnSpc>
                    <a:spcPct val="200000"/>
                  </a:lnSpc>
                  <a:buFont typeface="+mj-lt"/>
                  <a:buAutoNum type="alphaLcParenR"/>
                </a:pPr>
                <a:r>
                  <a:rPr lang="en-US" altLang="zh-CN" sz="2400" dirty="0" smtClean="0">
                    <a:latin typeface="田氏保钓体简" panose="02010800040101010101" pitchFamily="2" charset="-122"/>
                    <a:ea typeface="田氏保钓体简" panose="02010800040101010101" pitchFamily="2" charset="-122"/>
                  </a:rPr>
                  <a:t>1/d </a:t>
                </a:r>
                <a:r>
                  <a:rPr lang="en-US" altLang="zh-CN" sz="2400" dirty="0">
                    <a:latin typeface="田氏保钓体简" panose="02010800040101010101" pitchFamily="2" charset="-122"/>
                    <a:ea typeface="田氏保钓体简" panose="02010800040101010101" pitchFamily="2" charset="-122"/>
                  </a:rPr>
                  <a:t>(d: </a:t>
                </a:r>
                <a:r>
                  <a:rPr lang="zh-CN" altLang="en-US" sz="2400" dirty="0">
                    <a:latin typeface="田氏保钓体简" panose="02010800040101010101" pitchFamily="2" charset="-122"/>
                    <a:ea typeface="田氏保钓体简" panose="02010800040101010101" pitchFamily="2" charset="-122"/>
                  </a:rPr>
                  <a:t>距离</a:t>
                </a:r>
                <a:r>
                  <a:rPr lang="zh-CN" altLang="en-US" sz="2400" dirty="0" smtClean="0">
                    <a:latin typeface="田氏保钓体简" panose="02010800040101010101" pitchFamily="2" charset="-122"/>
                    <a:ea typeface="田氏保钓体简" panose="02010800040101010101" pitchFamily="2" charset="-122"/>
                  </a:rPr>
                  <a:t>）</a:t>
                </a:r>
                <a:endParaRPr lang="en-US" altLang="zh-CN" sz="2400" dirty="0" smtClean="0">
                  <a:latin typeface="田氏保钓体简" panose="02010800040101010101" pitchFamily="2" charset="-122"/>
                  <a:ea typeface="田氏保钓体简" panose="02010800040101010101" pitchFamily="2" charset="-122"/>
                </a:endParaRPr>
              </a:p>
              <a:p>
                <a:pPr marL="457200" indent="-457200">
                  <a:lnSpc>
                    <a:spcPct val="200000"/>
                  </a:lnSpc>
                  <a:buFont typeface="+mj-lt"/>
                  <a:buAutoNum type="alphaLcParenR"/>
                </a:pPr>
                <a:r>
                  <a:rPr lang="zh-CN" altLang="en-US" sz="2400" dirty="0" smtClean="0">
                    <a:latin typeface="田氏保钓体简" panose="02010800040101010101" pitchFamily="2" charset="-122"/>
                    <a:ea typeface="田氏保钓体简" panose="02010800040101010101" pitchFamily="2" charset="-122"/>
                  </a:rPr>
                  <a:t>假设</a:t>
                </a:r>
                <a:r>
                  <a:rPr lang="en-US" altLang="zh-CN" sz="2400" dirty="0" smtClean="0">
                    <a:latin typeface="田氏保钓体简" panose="02010800040101010101" pitchFamily="2" charset="-122"/>
                    <a:ea typeface="田氏保钓体简" panose="02010800040101010101" pitchFamily="2" charset="-122"/>
                  </a:rPr>
                  <a:t>k</a:t>
                </a:r>
                <a:r>
                  <a:rPr lang="zh-CN" altLang="en-US" sz="2400" dirty="0" smtClean="0">
                    <a:latin typeface="田氏保钓体简" panose="02010800040101010101" pitchFamily="2" charset="-122"/>
                    <a:ea typeface="田氏保钓体简" panose="02010800040101010101" pitchFamily="2" charset="-122"/>
                  </a:rPr>
                  <a:t>个近邻点按照它们到</a:t>
                </a:r>
                <a:r>
                  <a:rPr lang="en-US" altLang="zh-CN" sz="2400" dirty="0" smtClean="0">
                    <a:latin typeface="田氏保钓体简" panose="02010800040101010101" pitchFamily="2" charset="-122"/>
                    <a:ea typeface="田氏保钓体简" panose="02010800040101010101" pitchFamily="2" charset="-122"/>
                  </a:rPr>
                  <a:t>x</a:t>
                </a:r>
                <a:r>
                  <a:rPr lang="zh-CN" altLang="en-US" sz="2400" dirty="0" smtClean="0">
                    <a:latin typeface="田氏保钓体简" panose="02010800040101010101" pitchFamily="2" charset="-122"/>
                    <a:ea typeface="田氏保钓体简" panose="02010800040101010101" pitchFamily="2" charset="-122"/>
                  </a:rPr>
                  <a:t>的距离排列，即</a:t>
                </a:r>
                <a14:m>
                  <m:oMath xmlns:m="http://schemas.openxmlformats.org/officeDocument/2006/math">
                    <m:sSub>
                      <m:sSubPr>
                        <m:ctrlPr>
                          <a:rPr lang="en-US" altLang="zh-CN" sz="2400" i="1" smtClean="0">
                            <a:latin typeface="Cambria Math"/>
                            <a:ea typeface="田氏保钓体简" panose="02010800040101010101" pitchFamily="2" charset="-122"/>
                          </a:rPr>
                        </m:ctrlPr>
                      </m:sSubPr>
                      <m:e>
                        <m:r>
                          <a:rPr lang="en-US" altLang="zh-CN" sz="2400" b="0" i="1" smtClean="0">
                            <a:latin typeface="Cambria Math"/>
                            <a:ea typeface="田氏保钓体简" panose="02010800040101010101" pitchFamily="2" charset="-122"/>
                          </a:rPr>
                          <m:t>𝑑</m:t>
                        </m:r>
                      </m:e>
                      <m:sub>
                        <m:r>
                          <a:rPr lang="en-US" altLang="zh-CN" sz="2400" b="0" i="1" smtClean="0">
                            <a:latin typeface="Cambria Math"/>
                            <a:ea typeface="田氏保钓体简" panose="02010800040101010101" pitchFamily="2" charset="-122"/>
                          </a:rPr>
                          <m:t>1</m:t>
                        </m:r>
                      </m:sub>
                    </m:sSub>
                    <m:r>
                      <a:rPr lang="en-US" altLang="zh-CN" sz="2400" b="0" i="1" smtClean="0">
                        <a:latin typeface="Cambria Math"/>
                        <a:ea typeface="田氏保钓体简" panose="02010800040101010101" pitchFamily="2" charset="-122"/>
                      </a:rPr>
                      <m:t>,⋯,</m:t>
                    </m:r>
                    <m:sSub>
                      <m:sSubPr>
                        <m:ctrlPr>
                          <a:rPr lang="en-US" altLang="zh-CN" sz="2400" b="0" i="1" smtClean="0">
                            <a:latin typeface="Cambria Math"/>
                            <a:ea typeface="田氏保钓体简" panose="02010800040101010101" pitchFamily="2" charset="-122"/>
                          </a:rPr>
                        </m:ctrlPr>
                      </m:sSubPr>
                      <m:e>
                        <m:r>
                          <a:rPr lang="en-US" altLang="zh-CN" sz="2400" b="0" i="1" smtClean="0">
                            <a:latin typeface="Cambria Math"/>
                            <a:ea typeface="田氏保钓体简" panose="02010800040101010101" pitchFamily="2" charset="-122"/>
                          </a:rPr>
                          <m:t>𝑑</m:t>
                        </m:r>
                      </m:e>
                      <m:sub>
                        <m:r>
                          <a:rPr lang="en-US" altLang="zh-CN" sz="2400" b="0" i="1" smtClean="0">
                            <a:latin typeface="Cambria Math"/>
                            <a:ea typeface="田氏保钓体简" panose="02010800040101010101" pitchFamily="2" charset="-122"/>
                          </a:rPr>
                          <m:t>𝑘</m:t>
                        </m:r>
                      </m:sub>
                    </m:sSub>
                  </m:oMath>
                </a14:m>
                <a:r>
                  <a:rPr lang="en-US" altLang="zh-CN" sz="2400" dirty="0" smtClean="0">
                    <a:latin typeface="田氏保钓体简" panose="02010800040101010101" pitchFamily="2" charset="-122"/>
                    <a:ea typeface="田氏保钓体简" panose="02010800040101010101" pitchFamily="2" charset="-122"/>
                  </a:rPr>
                  <a:t>,</a:t>
                </a:r>
                <a:r>
                  <a:rPr lang="zh-CN" altLang="en-US" sz="2400" dirty="0" smtClean="0">
                    <a:latin typeface="田氏保钓体简" panose="02010800040101010101" pitchFamily="2" charset="-122"/>
                    <a:ea typeface="田氏保钓体简" panose="02010800040101010101" pitchFamily="2" charset="-122"/>
                  </a:rPr>
                  <a:t>第</a:t>
                </a:r>
                <a:r>
                  <a:rPr lang="en-US" altLang="zh-CN" sz="2400" dirty="0" err="1" smtClean="0">
                    <a:latin typeface="田氏保钓体简" panose="02010800040101010101" pitchFamily="2" charset="-122"/>
                    <a:ea typeface="田氏保钓体简" panose="02010800040101010101" pitchFamily="2" charset="-122"/>
                  </a:rPr>
                  <a:t>i</a:t>
                </a:r>
                <a:r>
                  <a:rPr lang="zh-CN" altLang="en-US" sz="2400" dirty="0" smtClean="0">
                    <a:latin typeface="田氏保钓体简" panose="02010800040101010101" pitchFamily="2" charset="-122"/>
                    <a:ea typeface="田氏保钓体简" panose="02010800040101010101" pitchFamily="2" charset="-122"/>
                  </a:rPr>
                  <a:t>个靠近的近邻点的权重为：</a:t>
                </a:r>
                <a:endParaRPr lang="en-US" altLang="zh-CN" sz="2400" dirty="0">
                  <a:latin typeface="田氏保钓体简" panose="02010800040101010101" pitchFamily="2" charset="-122"/>
                  <a:ea typeface="田氏保钓体简" panose="02010800040101010101" pitchFamily="2" charset="-122"/>
                </a:endParaRPr>
              </a:p>
              <a:p>
                <a:pPr marL="457200" indent="-457200">
                  <a:lnSpc>
                    <a:spcPct val="200000"/>
                  </a:lnSpc>
                  <a:buFont typeface="+mj-lt"/>
                  <a:buAutoNum type="alphaLcParenR"/>
                </a:pPr>
                <a:endParaRPr lang="en-US" altLang="zh-CN" sz="2400" dirty="0" smtClean="0">
                  <a:latin typeface="田氏保钓体简" panose="02010800040101010101" pitchFamily="2" charset="-122"/>
                  <a:ea typeface="田氏保钓体简" panose="02010800040101010101" pitchFamily="2" charset="-122"/>
                </a:endParaRPr>
              </a:p>
              <a:p>
                <a:pPr>
                  <a:lnSpc>
                    <a:spcPct val="200000"/>
                  </a:lnSpc>
                </a:pPr>
                <a:endParaRPr lang="zh-CN" altLang="en-US" sz="2400" dirty="0">
                  <a:latin typeface="田氏保钓体简" panose="02010800040101010101" pitchFamily="2" charset="-122"/>
                  <a:ea typeface="田氏保钓体简" panose="02010800040101010101" pitchFamily="2"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1115936" y="2254220"/>
                <a:ext cx="7056464" cy="4524315"/>
              </a:xfrm>
              <a:prstGeom prst="rect">
                <a:avLst/>
              </a:prstGeom>
              <a:blipFill rotWithShape="1">
                <a:blip r:embed="rId2"/>
                <a:stretch>
                  <a:fillRect l="-11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131840" y="5301208"/>
                <a:ext cx="2786914" cy="7629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𝑤</m:t>
                          </m:r>
                        </m:e>
                        <m:sub>
                          <m:r>
                            <a:rPr lang="en-US" altLang="zh-CN" b="0" i="1" smtClean="0">
                              <a:latin typeface="Cambria Math"/>
                            </a:rPr>
                            <m:t>𝑖</m:t>
                          </m:r>
                        </m:sub>
                      </m:sSub>
                      <m:r>
                        <a:rPr lang="en-US" altLang="zh-CN" i="1" smtClean="0">
                          <a:latin typeface="Cambria Math"/>
                        </a:rPr>
                        <m:t>=</m:t>
                      </m:r>
                      <m:d>
                        <m:dPr>
                          <m:begChr m:val="{"/>
                          <m:endChr m:val=""/>
                          <m:ctrlPr>
                            <a:rPr lang="en-US" altLang="zh-CN" i="1" smtClean="0">
                              <a:latin typeface="Cambria Math"/>
                            </a:rPr>
                          </m:ctrlPr>
                        </m:dPr>
                        <m:e>
                          <m:eqArr>
                            <m:eqArrPr>
                              <m:ctrlPr>
                                <a:rPr lang="en-US" altLang="zh-CN" i="1" smtClean="0">
                                  <a:latin typeface="Cambria Math"/>
                                </a:rPr>
                              </m:ctrlPr>
                            </m:eqArrPr>
                            <m:e>
                              <m:box>
                                <m:boxPr>
                                  <m:ctrlPr>
                                    <a:rPr lang="en-US" altLang="zh-CN" i="1" smtClean="0">
                                      <a:latin typeface="Cambria Math"/>
                                    </a:rPr>
                                  </m:ctrlPr>
                                </m:boxPr>
                                <m:e>
                                  <m:argPr>
                                    <m:argSz m:val="-1"/>
                                  </m:argPr>
                                  <m:f>
                                    <m:fPr>
                                      <m:ctrlPr>
                                        <a:rPr lang="en-US" altLang="zh-CN" i="1" smtClean="0">
                                          <a:latin typeface="Cambria Math"/>
                                        </a:rPr>
                                      </m:ctrlPr>
                                    </m:fPr>
                                    <m:num>
                                      <m:sSub>
                                        <m:sSubPr>
                                          <m:ctrlPr>
                                            <a:rPr lang="en-US" altLang="zh-CN" i="1" smtClean="0">
                                              <a:latin typeface="Cambria Math"/>
                                            </a:rPr>
                                          </m:ctrlPr>
                                        </m:sSubPr>
                                        <m:e>
                                          <m:r>
                                            <a:rPr lang="en-US" altLang="zh-CN" b="0" i="1" smtClean="0">
                                              <a:latin typeface="Cambria Math"/>
                                            </a:rPr>
                                            <m:t>𝑑</m:t>
                                          </m:r>
                                        </m:e>
                                        <m:sub>
                                          <m:r>
                                            <a:rPr lang="en-US" altLang="zh-CN" b="0" i="1" smtClean="0">
                                              <a:latin typeface="Cambria Math"/>
                                            </a:rPr>
                                            <m:t>𝑘</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𝑖</m:t>
                                          </m:r>
                                        </m:sub>
                                      </m:sSub>
                                    </m:num>
                                    <m:den>
                                      <m:sSub>
                                        <m:sSubPr>
                                          <m:ctrlPr>
                                            <a:rPr lang="en-US" altLang="zh-CN" i="1" smtClean="0">
                                              <a:latin typeface="Cambria Math"/>
                                            </a:rPr>
                                          </m:ctrlPr>
                                        </m:sSubPr>
                                        <m:e>
                                          <m:r>
                                            <a:rPr lang="en-US" altLang="zh-CN" b="0" i="1" smtClean="0">
                                              <a:latin typeface="Cambria Math"/>
                                            </a:rPr>
                                            <m:t>𝑑</m:t>
                                          </m:r>
                                        </m:e>
                                        <m:sub>
                                          <m:r>
                                            <a:rPr lang="en-US" altLang="zh-CN" b="0" i="1" smtClean="0">
                                              <a:latin typeface="Cambria Math"/>
                                            </a:rPr>
                                            <m:t>𝑘</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1</m:t>
                                          </m:r>
                                        </m:sub>
                                      </m:sSub>
                                    </m:den>
                                  </m:f>
                                  <m:r>
                                    <a:rPr lang="en-US" altLang="zh-CN" b="0" i="1" smtClean="0">
                                      <a:latin typeface="Cambria Math"/>
                                    </a:rPr>
                                    <m:t>            (</m:t>
                                  </m:r>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𝑘</m:t>
                                      </m:r>
                                    </m:sub>
                                  </m:sSub>
                                  <m:r>
                                    <a:rPr lang="en-US" altLang="zh-CN" b="0" i="1" smtClean="0">
                                      <a:latin typeface="Cambria Math"/>
                                      <a:ea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𝑑</m:t>
                                      </m:r>
                                    </m:e>
                                    <m:sub>
                                      <m:r>
                                        <a:rPr lang="en-US" altLang="zh-CN" b="0" i="1" smtClean="0">
                                          <a:latin typeface="Cambria Math"/>
                                          <a:ea typeface="Cambria Math"/>
                                        </a:rPr>
                                        <m:t>1</m:t>
                                      </m:r>
                                    </m:sub>
                                  </m:sSub>
                                  <m:r>
                                    <a:rPr lang="en-US" altLang="zh-CN" b="0" i="1" smtClean="0">
                                      <a:latin typeface="Cambria Math"/>
                                      <a:ea typeface="Cambria Math"/>
                                    </a:rPr>
                                    <m:t>)</m:t>
                                  </m:r>
                                </m:e>
                              </m:box>
                            </m:e>
                            <m:e>
                              <m:r>
                                <a:rPr lang="en-US" altLang="zh-CN" b="0" i="1" smtClean="0">
                                  <a:latin typeface="Cambria Math"/>
                                </a:rPr>
                                <m:t>1           </m:t>
                              </m:r>
                              <m:sSub>
                                <m:sSubPr>
                                  <m:ctrlPr>
                                    <a:rPr lang="en-US" altLang="zh-CN" b="0" i="1" smtClean="0">
                                      <a:latin typeface="Cambria Math"/>
                                    </a:rPr>
                                  </m:ctrlPr>
                                </m:sSubPr>
                                <m:e>
                                  <m:r>
                                    <a:rPr lang="en-US" altLang="zh-CN" b="0" i="1" smtClean="0">
                                      <a:latin typeface="Cambria Math"/>
                                    </a:rPr>
                                    <m:t>(</m:t>
                                  </m:r>
                                  <m:r>
                                    <a:rPr lang="en-US" altLang="zh-CN" b="0" i="1" smtClean="0">
                                      <a:latin typeface="Cambria Math"/>
                                    </a:rPr>
                                    <m:t>𝑑</m:t>
                                  </m:r>
                                </m:e>
                                <m:sub>
                                  <m:r>
                                    <a:rPr lang="en-US" altLang="zh-CN" b="0" i="1" smtClean="0">
                                      <a:latin typeface="Cambria Math"/>
                                    </a:rPr>
                                    <m:t>𝑘</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𝑑</m:t>
                                  </m:r>
                                </m:e>
                                <m:sub>
                                  <m:r>
                                    <a:rPr lang="en-US" altLang="zh-CN" b="0" i="1" smtClean="0">
                                      <a:latin typeface="Cambria Math"/>
                                    </a:rPr>
                                    <m:t>1</m:t>
                                  </m:r>
                                </m:sub>
                              </m:sSub>
                              <m:r>
                                <a:rPr lang="en-US" altLang="zh-CN" b="0" i="1" smtClean="0">
                                  <a:latin typeface="Cambria Math"/>
                                </a:rPr>
                                <m:t>)</m:t>
                              </m:r>
                            </m:e>
                          </m:eqArr>
                        </m:e>
                      </m:d>
                    </m:oMath>
                  </m:oMathPara>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131840" y="5301208"/>
                <a:ext cx="2786914" cy="762901"/>
              </a:xfrm>
              <a:prstGeom prst="rect">
                <a:avLst/>
              </a:prstGeom>
              <a:blipFill rotWithShape="1">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161657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移除危险的样例</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19</a:t>
            </a:fld>
            <a:endParaRPr lang="en-US" altLang="zh-CN">
              <a:solidFill>
                <a:srgbClr val="000000"/>
              </a:solidFill>
            </a:endParaRP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038592"/>
            <a:ext cx="5162713" cy="4065177"/>
          </a:xfrm>
          <a:prstGeom prst="rect">
            <a:avLst/>
          </a:prstGeom>
        </p:spPr>
      </p:pic>
    </p:spTree>
    <p:extLst>
      <p:ext uri="{BB962C8B-B14F-4D97-AF65-F5344CB8AC3E}">
        <p14:creationId xmlns:p14="http://schemas.microsoft.com/office/powerpoint/2010/main" val="3286417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简介</a:t>
            </a:r>
            <a:endParaRPr lang="zh-CN" altLang="en-US" sz="3600" kern="1200" dirty="0">
              <a:solidFill>
                <a:srgbClr val="000000"/>
              </a:solidFill>
              <a:latin typeface="Tahoma" pitchFamily="34" charset="0"/>
              <a:ea typeface="方正启体简体" pitchFamily="65" charset="-122"/>
              <a:cs typeface="+mn-cs"/>
            </a:endParaRPr>
          </a:p>
        </p:txBody>
      </p:sp>
      <p:sp>
        <p:nvSpPr>
          <p:cNvPr id="3" name="内容占位符 2"/>
          <p:cNvSpPr>
            <a:spLocks noGrp="1"/>
          </p:cNvSpPr>
          <p:nvPr>
            <p:ph idx="1"/>
          </p:nvPr>
        </p:nvSpPr>
        <p:spPr>
          <a:xfrm>
            <a:off x="611560" y="2132856"/>
            <a:ext cx="7772400" cy="4114800"/>
          </a:xfrm>
        </p:spPr>
        <p:txBody>
          <a:bodyPr/>
          <a:lstStyle/>
          <a:p>
            <a:r>
              <a:rPr lang="en-US" altLang="zh-CN" dirty="0" smtClean="0">
                <a:latin typeface="田氏保钓体简" panose="02010800040101010101" pitchFamily="2" charset="-122"/>
                <a:ea typeface="田氏保钓体简" panose="02010800040101010101" pitchFamily="2" charset="-122"/>
              </a:rPr>
              <a:t>Cover</a:t>
            </a:r>
            <a:r>
              <a:rPr lang="zh-CN" altLang="en-US" dirty="0">
                <a:latin typeface="田氏保钓体简" panose="02010800040101010101" pitchFamily="2" charset="-122"/>
                <a:ea typeface="田氏保钓体简" panose="02010800040101010101" pitchFamily="2" charset="-122"/>
              </a:rPr>
              <a:t>和</a:t>
            </a:r>
            <a:r>
              <a:rPr lang="en-US" altLang="zh-CN" dirty="0">
                <a:latin typeface="田氏保钓体简" panose="02010800040101010101" pitchFamily="2" charset="-122"/>
                <a:ea typeface="田氏保钓体简" panose="02010800040101010101" pitchFamily="2" charset="-122"/>
              </a:rPr>
              <a:t>Hart</a:t>
            </a:r>
            <a:r>
              <a:rPr lang="zh-CN" altLang="en-US" dirty="0">
                <a:latin typeface="田氏保钓体简" panose="02010800040101010101" pitchFamily="2" charset="-122"/>
                <a:ea typeface="田氏保钓体简" panose="02010800040101010101" pitchFamily="2" charset="-122"/>
              </a:rPr>
              <a:t>在</a:t>
            </a:r>
            <a:r>
              <a:rPr lang="en-US" altLang="zh-CN" dirty="0">
                <a:latin typeface="田氏保钓体简" panose="02010800040101010101" pitchFamily="2" charset="-122"/>
                <a:ea typeface="田氏保钓体简" panose="02010800040101010101" pitchFamily="2" charset="-122"/>
              </a:rPr>
              <a:t>1968</a:t>
            </a:r>
            <a:r>
              <a:rPr lang="zh-CN" altLang="en-US" dirty="0">
                <a:latin typeface="田氏保钓体简" panose="02010800040101010101" pitchFamily="2" charset="-122"/>
                <a:ea typeface="田氏保钓体简" panose="02010800040101010101" pitchFamily="2" charset="-122"/>
              </a:rPr>
              <a:t>年提出了最初的邻近算法</a:t>
            </a:r>
          </a:p>
          <a:p>
            <a:r>
              <a:rPr lang="zh-CN" altLang="en-US" dirty="0" smtClean="0">
                <a:latin typeface="田氏保钓体简" panose="02010800040101010101" pitchFamily="2" charset="-122"/>
                <a:ea typeface="田氏保钓体简" panose="02010800040101010101" pitchFamily="2" charset="-122"/>
              </a:rPr>
              <a:t>分类</a:t>
            </a:r>
            <a:r>
              <a:rPr lang="en-US" altLang="zh-CN" dirty="0">
                <a:latin typeface="田氏保钓体简" panose="02010800040101010101" pitchFamily="2" charset="-122"/>
                <a:ea typeface="田氏保钓体简" panose="02010800040101010101" pitchFamily="2" charset="-122"/>
              </a:rPr>
              <a:t>(classification)</a:t>
            </a:r>
            <a:r>
              <a:rPr lang="zh-CN" altLang="en-US" dirty="0">
                <a:latin typeface="田氏保钓体简" panose="02010800040101010101" pitchFamily="2" charset="-122"/>
                <a:ea typeface="田氏保钓体简" panose="02010800040101010101" pitchFamily="2" charset="-122"/>
              </a:rPr>
              <a:t>算法</a:t>
            </a:r>
          </a:p>
          <a:p>
            <a:r>
              <a:rPr lang="zh-CN" altLang="en-US" dirty="0" smtClean="0">
                <a:latin typeface="田氏保钓体简" panose="02010800040101010101" pitchFamily="2" charset="-122"/>
                <a:ea typeface="田氏保钓体简" panose="02010800040101010101" pitchFamily="2" charset="-122"/>
              </a:rPr>
              <a:t>输入</a:t>
            </a:r>
            <a:r>
              <a:rPr lang="zh-CN" altLang="en-US" dirty="0">
                <a:latin typeface="田氏保钓体简" panose="02010800040101010101" pitchFamily="2" charset="-122"/>
                <a:ea typeface="田氏保钓体简" panose="02010800040101010101" pitchFamily="2" charset="-122"/>
              </a:rPr>
              <a:t>基于实例的学习</a:t>
            </a:r>
            <a:r>
              <a:rPr lang="en-US" altLang="zh-CN" dirty="0">
                <a:latin typeface="田氏保钓体简" panose="02010800040101010101" pitchFamily="2" charset="-122"/>
                <a:ea typeface="田氏保钓体简" panose="02010800040101010101" pitchFamily="2" charset="-122"/>
              </a:rPr>
              <a:t>(instance-based learning), </a:t>
            </a:r>
            <a:r>
              <a:rPr lang="zh-CN" altLang="en-US" dirty="0">
                <a:latin typeface="田氏保钓体简" panose="02010800040101010101" pitchFamily="2" charset="-122"/>
                <a:ea typeface="田氏保钓体简" panose="02010800040101010101" pitchFamily="2" charset="-122"/>
              </a:rPr>
              <a:t>懒惰学习</a:t>
            </a:r>
            <a:r>
              <a:rPr lang="en-US" altLang="zh-CN" dirty="0">
                <a:latin typeface="田氏保钓体简" panose="02010800040101010101" pitchFamily="2" charset="-122"/>
                <a:ea typeface="田氏保钓体简" panose="02010800040101010101" pitchFamily="2" charset="-122"/>
              </a:rPr>
              <a:t>(lazy learning)</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a:t>
            </a:fld>
            <a:endParaRPr lang="en-US" altLang="zh-CN">
              <a:solidFill>
                <a:srgbClr val="000000"/>
              </a:solidFill>
            </a:endParaRPr>
          </a:p>
        </p:txBody>
      </p:sp>
    </p:spTree>
    <p:extLst>
      <p:ext uri="{BB962C8B-B14F-4D97-AF65-F5344CB8AC3E}">
        <p14:creationId xmlns:p14="http://schemas.microsoft.com/office/powerpoint/2010/main" val="24078982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托</a:t>
            </a:r>
            <a:r>
              <a:rPr lang="zh-CN" altLang="en-US" sz="3600" kern="1200" dirty="0">
                <a:solidFill>
                  <a:srgbClr val="000000"/>
                </a:solidFill>
                <a:latin typeface="Tahoma" pitchFamily="34" charset="0"/>
                <a:ea typeface="方正启体简体" pitchFamily="65" charset="-122"/>
                <a:cs typeface="+mn-cs"/>
              </a:rPr>
              <a:t>梅</a:t>
            </a:r>
            <a:r>
              <a:rPr lang="zh-CN" altLang="en-US" sz="3600" kern="1200" dirty="0" smtClean="0">
                <a:solidFill>
                  <a:srgbClr val="000000"/>
                </a:solidFill>
                <a:latin typeface="Tahoma" pitchFamily="34" charset="0"/>
                <a:ea typeface="方正启体简体" pitchFamily="65" charset="-122"/>
                <a:cs typeface="+mn-cs"/>
              </a:rPr>
              <a:t>克连接技术</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20</a:t>
            </a:fld>
            <a:endParaRPr lang="en-US" altLang="zh-CN">
              <a:solidFill>
                <a:srgbClr val="000000"/>
              </a:solidFill>
            </a:endParaRPr>
          </a:p>
        </p:txBody>
      </p:sp>
      <p:sp>
        <p:nvSpPr>
          <p:cNvPr id="5" name="矩形 4"/>
          <p:cNvSpPr/>
          <p:nvPr/>
        </p:nvSpPr>
        <p:spPr>
          <a:xfrm>
            <a:off x="824720" y="2204864"/>
            <a:ext cx="7200800" cy="4339650"/>
          </a:xfrm>
          <a:prstGeom prst="rect">
            <a:avLst/>
          </a:prstGeom>
        </p:spPr>
        <p:txBody>
          <a:bodyPr wrap="square">
            <a:spAutoFit/>
          </a:bodyPr>
          <a:lstStyle/>
          <a:p>
            <a:pPr>
              <a:lnSpc>
                <a:spcPct val="150000"/>
              </a:lnSpc>
            </a:pPr>
            <a:r>
              <a:rPr lang="zh-CN" altLang="en-US" sz="2400" dirty="0" smtClean="0">
                <a:latin typeface="田氏保钓体简" panose="02010800040101010101" pitchFamily="2" charset="-122"/>
                <a:ea typeface="田氏保钓体简" panose="02010800040101010101" pitchFamily="2" charset="-122"/>
              </a:rPr>
              <a:t>一个样例对，</a:t>
            </a:r>
            <a:r>
              <a:rPr lang="en-US" altLang="zh-CN" sz="2400" dirty="0" smtClean="0">
                <a:latin typeface="田氏保钓体简" panose="02010800040101010101" pitchFamily="2" charset="-122"/>
                <a:ea typeface="田氏保钓体简" panose="02010800040101010101" pitchFamily="2" charset="-122"/>
              </a:rPr>
              <a:t>x</a:t>
            </a:r>
            <a:r>
              <a:rPr lang="zh-CN" altLang="en-US" sz="2400" dirty="0" smtClean="0">
                <a:latin typeface="田氏保钓体简" panose="02010800040101010101" pitchFamily="2" charset="-122"/>
                <a:ea typeface="田氏保钓体简" panose="02010800040101010101" pitchFamily="2" charset="-122"/>
              </a:rPr>
              <a:t>和</a:t>
            </a:r>
            <a:r>
              <a:rPr lang="en-US" altLang="zh-CN" sz="2400" dirty="0" smtClean="0">
                <a:latin typeface="田氏保钓体简" panose="02010800040101010101" pitchFamily="2" charset="-122"/>
                <a:ea typeface="田氏保钓体简" panose="02010800040101010101" pitchFamily="2" charset="-122"/>
              </a:rPr>
              <a:t>y</a:t>
            </a:r>
            <a:r>
              <a:rPr lang="zh-CN" altLang="en-US" sz="2400" dirty="0" smtClean="0">
                <a:latin typeface="田氏保钓体简" panose="02010800040101010101" pitchFamily="2" charset="-122"/>
                <a:ea typeface="田氏保钓体简" panose="02010800040101010101" pitchFamily="2" charset="-122"/>
              </a:rPr>
              <a:t>，如果同时满足如下</a:t>
            </a:r>
            <a:r>
              <a:rPr lang="en-US" altLang="zh-CN" sz="2400" dirty="0" smtClean="0">
                <a:latin typeface="田氏保钓体简" panose="02010800040101010101" pitchFamily="2" charset="-122"/>
                <a:ea typeface="田氏保钓体简" panose="02010800040101010101" pitchFamily="2" charset="-122"/>
              </a:rPr>
              <a:t>3</a:t>
            </a:r>
            <a:r>
              <a:rPr lang="zh-CN" altLang="en-US" sz="2400" dirty="0" smtClean="0">
                <a:latin typeface="田氏保钓体简" panose="02010800040101010101" pitchFamily="2" charset="-122"/>
                <a:ea typeface="田氏保钓体简" panose="02010800040101010101" pitchFamily="2" charset="-122"/>
              </a:rPr>
              <a:t>个条件，就说形成了一个托梅克连接：</a:t>
            </a:r>
            <a:endParaRPr lang="en-US" altLang="zh-CN" sz="2400" dirty="0" smtClean="0">
              <a:latin typeface="田氏保钓体简" panose="02010800040101010101" pitchFamily="2" charset="-122"/>
              <a:ea typeface="田氏保钓体简" panose="02010800040101010101" pitchFamily="2" charset="-122"/>
            </a:endParaRPr>
          </a:p>
          <a:p>
            <a:pPr marL="457200" indent="-457200">
              <a:lnSpc>
                <a:spcPct val="150000"/>
              </a:lnSpc>
              <a:buFont typeface="+mj-lt"/>
              <a:buAutoNum type="arabicPeriod"/>
            </a:pPr>
            <a:r>
              <a:rPr lang="en-US" altLang="zh-CN" sz="2400" dirty="0" smtClean="0">
                <a:latin typeface="田氏保钓体简" panose="02010800040101010101" pitchFamily="2" charset="-122"/>
                <a:ea typeface="田氏保钓体简" panose="02010800040101010101" pitchFamily="2" charset="-122"/>
              </a:rPr>
              <a:t>x</a:t>
            </a:r>
            <a:r>
              <a:rPr lang="zh-CN" altLang="en-US" sz="2400" dirty="0" smtClean="0">
                <a:latin typeface="田氏保钓体简" panose="02010800040101010101" pitchFamily="2" charset="-122"/>
                <a:ea typeface="田氏保钓体简" panose="02010800040101010101" pitchFamily="2" charset="-122"/>
              </a:rPr>
              <a:t>是</a:t>
            </a:r>
            <a:r>
              <a:rPr lang="en-US" altLang="zh-CN" sz="2400" dirty="0" smtClean="0">
                <a:latin typeface="田氏保钓体简" panose="02010800040101010101" pitchFamily="2" charset="-122"/>
                <a:ea typeface="田氏保钓体简" panose="02010800040101010101" pitchFamily="2" charset="-122"/>
              </a:rPr>
              <a:t>y</a:t>
            </a:r>
            <a:r>
              <a:rPr lang="zh-CN" altLang="en-US" sz="2400" dirty="0" smtClean="0">
                <a:latin typeface="田氏保钓体简" panose="02010800040101010101" pitchFamily="2" charset="-122"/>
                <a:ea typeface="田氏保钓体简" panose="02010800040101010101" pitchFamily="2" charset="-122"/>
              </a:rPr>
              <a:t>的最近邻</a:t>
            </a:r>
            <a:endParaRPr lang="en-US" altLang="zh-CN" sz="2400" dirty="0" smtClean="0">
              <a:latin typeface="田氏保钓体简" panose="02010800040101010101" pitchFamily="2" charset="-122"/>
              <a:ea typeface="田氏保钓体简" panose="02010800040101010101" pitchFamily="2" charset="-122"/>
            </a:endParaRPr>
          </a:p>
          <a:p>
            <a:pPr marL="457200" indent="-457200">
              <a:lnSpc>
                <a:spcPct val="150000"/>
              </a:lnSpc>
              <a:buFont typeface="+mj-lt"/>
              <a:buAutoNum type="arabicPeriod"/>
            </a:pPr>
            <a:r>
              <a:rPr lang="en-US" altLang="zh-CN" sz="2400" dirty="0">
                <a:latin typeface="田氏保钓体简" panose="02010800040101010101" pitchFamily="2" charset="-122"/>
                <a:ea typeface="田氏保钓体简" panose="02010800040101010101" pitchFamily="2" charset="-122"/>
              </a:rPr>
              <a:t>y</a:t>
            </a:r>
            <a:r>
              <a:rPr lang="zh-CN" altLang="en-US" sz="2400" dirty="0" smtClean="0">
                <a:latin typeface="田氏保钓体简" panose="02010800040101010101" pitchFamily="2" charset="-122"/>
                <a:ea typeface="田氏保钓体简" panose="02010800040101010101" pitchFamily="2" charset="-122"/>
              </a:rPr>
              <a:t>是</a:t>
            </a:r>
            <a:r>
              <a:rPr lang="en-US" altLang="zh-CN" sz="2400" dirty="0" smtClean="0">
                <a:latin typeface="田氏保钓体简" panose="02010800040101010101" pitchFamily="2" charset="-122"/>
                <a:ea typeface="田氏保钓体简" panose="02010800040101010101" pitchFamily="2" charset="-122"/>
              </a:rPr>
              <a:t>x</a:t>
            </a:r>
            <a:r>
              <a:rPr lang="zh-CN" altLang="en-US" sz="2400" dirty="0" smtClean="0">
                <a:latin typeface="田氏保钓体简" panose="02010800040101010101" pitchFamily="2" charset="-122"/>
                <a:ea typeface="田氏保钓体简" panose="02010800040101010101" pitchFamily="2" charset="-122"/>
              </a:rPr>
              <a:t>的最近邻</a:t>
            </a:r>
            <a:endParaRPr lang="en-US" altLang="zh-CN" sz="2400" dirty="0" smtClean="0">
              <a:latin typeface="田氏保钓体简" panose="02010800040101010101" pitchFamily="2" charset="-122"/>
              <a:ea typeface="田氏保钓体简" panose="02010800040101010101" pitchFamily="2" charset="-122"/>
            </a:endParaRPr>
          </a:p>
          <a:p>
            <a:pPr marL="457200" indent="-457200">
              <a:lnSpc>
                <a:spcPct val="150000"/>
              </a:lnSpc>
              <a:buFont typeface="+mj-lt"/>
              <a:buAutoNum type="arabicPeriod"/>
            </a:pPr>
            <a:r>
              <a:rPr lang="en-US" altLang="zh-CN" sz="2400" dirty="0" smtClean="0">
                <a:latin typeface="田氏保钓体简" panose="02010800040101010101" pitchFamily="2" charset="-122"/>
                <a:ea typeface="田氏保钓体简" panose="02010800040101010101" pitchFamily="2" charset="-122"/>
              </a:rPr>
              <a:t>x</a:t>
            </a:r>
            <a:r>
              <a:rPr lang="zh-CN" altLang="en-US" sz="2400" dirty="0" smtClean="0">
                <a:latin typeface="田氏保钓体简" panose="02010800040101010101" pitchFamily="2" charset="-122"/>
                <a:ea typeface="田氏保钓体简" panose="02010800040101010101" pitchFamily="2" charset="-122"/>
              </a:rPr>
              <a:t>和</a:t>
            </a:r>
            <a:r>
              <a:rPr lang="en-US" altLang="zh-CN" sz="2400" dirty="0" smtClean="0">
                <a:latin typeface="田氏保钓体简" panose="02010800040101010101" pitchFamily="2" charset="-122"/>
                <a:ea typeface="田氏保钓体简" panose="02010800040101010101" pitchFamily="2" charset="-122"/>
              </a:rPr>
              <a:t>y</a:t>
            </a:r>
            <a:r>
              <a:rPr lang="zh-CN" altLang="en-US" sz="2400" dirty="0" smtClean="0">
                <a:latin typeface="田氏保钓体简" panose="02010800040101010101" pitchFamily="2" charset="-122"/>
                <a:ea typeface="田氏保钓体简" panose="02010800040101010101" pitchFamily="2" charset="-122"/>
              </a:rPr>
              <a:t>的类别不同</a:t>
            </a:r>
            <a:endParaRPr lang="en-US" altLang="zh-CN" sz="2400" dirty="0" smtClean="0">
              <a:latin typeface="田氏保钓体简" panose="02010800040101010101" pitchFamily="2" charset="-122"/>
              <a:ea typeface="田氏保钓体简" panose="02010800040101010101" pitchFamily="2" charset="-122"/>
            </a:endParaRPr>
          </a:p>
          <a:p>
            <a:pPr marL="457200" indent="-457200">
              <a:lnSpc>
                <a:spcPct val="150000"/>
              </a:lnSpc>
              <a:buFont typeface="+mj-lt"/>
              <a:buAutoNum type="arabicPeriod"/>
            </a:pPr>
            <a:endParaRPr lang="en-US" altLang="zh-CN" sz="2400" dirty="0">
              <a:latin typeface="田氏保钓体简" panose="02010800040101010101" pitchFamily="2" charset="-122"/>
              <a:ea typeface="田氏保钓体简" panose="02010800040101010101" pitchFamily="2" charset="-122"/>
            </a:endParaRPr>
          </a:p>
          <a:p>
            <a:pPr>
              <a:lnSpc>
                <a:spcPct val="150000"/>
              </a:lnSpc>
            </a:pPr>
            <a:r>
              <a:rPr lang="zh-CN" altLang="en-US" sz="2000" dirty="0" smtClean="0">
                <a:latin typeface="田氏保钓体简" panose="02010800040101010101" pitchFamily="2" charset="-122"/>
                <a:ea typeface="田氏保钓体简" panose="02010800040101010101" pitchFamily="2" charset="-122"/>
              </a:rPr>
              <a:t>注意：有时候，移除托梅克连接后，会产生新的托梅克，所以需要重复操作，直至结束。</a:t>
            </a:r>
            <a:endParaRPr lang="en-US" altLang="zh-CN" sz="20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14859442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托</a:t>
            </a:r>
            <a:r>
              <a:rPr lang="zh-CN" altLang="en-US" sz="3600" kern="1200" dirty="0">
                <a:solidFill>
                  <a:srgbClr val="000000"/>
                </a:solidFill>
                <a:latin typeface="Tahoma" pitchFamily="34" charset="0"/>
                <a:ea typeface="方正启体简体" pitchFamily="65" charset="-122"/>
                <a:cs typeface="+mn-cs"/>
              </a:rPr>
              <a:t>梅</a:t>
            </a:r>
            <a:r>
              <a:rPr lang="zh-CN" altLang="en-US" sz="3600" kern="1200" dirty="0" smtClean="0">
                <a:solidFill>
                  <a:srgbClr val="000000"/>
                </a:solidFill>
                <a:latin typeface="Tahoma" pitchFamily="34" charset="0"/>
                <a:ea typeface="方正启体简体" pitchFamily="65" charset="-122"/>
                <a:cs typeface="+mn-cs"/>
              </a:rPr>
              <a:t>克连接的算法</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21</a:t>
            </a:fld>
            <a:endParaRPr lang="en-US" altLang="zh-CN">
              <a:solidFill>
                <a:srgbClr val="000000"/>
              </a:solidFill>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2204864"/>
            <a:ext cx="6598364" cy="3597579"/>
          </a:xfrm>
          <a:prstGeom prst="rect">
            <a:avLst/>
          </a:prstGeom>
        </p:spPr>
      </p:pic>
    </p:spTree>
    <p:extLst>
      <p:ext uri="{BB962C8B-B14F-4D97-AF65-F5344CB8AC3E}">
        <p14:creationId xmlns:p14="http://schemas.microsoft.com/office/powerpoint/2010/main" val="24730339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移除多余的样例</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22</a:t>
            </a:fld>
            <a:endParaRPr lang="en-US" altLang="zh-CN" dirty="0">
              <a:solidFill>
                <a:srgbClr val="000000"/>
              </a:solidFill>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338" y="2276872"/>
            <a:ext cx="2952328" cy="281382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666" y="2276872"/>
            <a:ext cx="2937512" cy="284180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9994" y="2276872"/>
            <a:ext cx="2946502" cy="2841803"/>
          </a:xfrm>
          <a:prstGeom prst="rect">
            <a:avLst/>
          </a:prstGeom>
        </p:spPr>
      </p:pic>
      <p:sp>
        <p:nvSpPr>
          <p:cNvPr id="7" name="矩形 6"/>
          <p:cNvSpPr/>
          <p:nvPr/>
        </p:nvSpPr>
        <p:spPr>
          <a:xfrm>
            <a:off x="917314" y="5107343"/>
            <a:ext cx="1920423" cy="481670"/>
          </a:xfrm>
          <a:prstGeom prst="rect">
            <a:avLst/>
          </a:prstGeom>
        </p:spPr>
        <p:txBody>
          <a:bodyPr wrap="square">
            <a:spAutoFit/>
          </a:bodyPr>
          <a:lstStyle/>
          <a:p>
            <a:pPr>
              <a:lnSpc>
                <a:spcPct val="150000"/>
              </a:lnSpc>
            </a:pPr>
            <a:r>
              <a:rPr lang="zh-CN" altLang="en-US" sz="2000" dirty="0" smtClean="0">
                <a:latin typeface="田氏保钓体简" panose="02010800040101010101" pitchFamily="2" charset="-122"/>
                <a:ea typeface="田氏保钓体简" panose="02010800040101010101" pitchFamily="2" charset="-122"/>
              </a:rPr>
              <a:t>原始训练集</a:t>
            </a:r>
            <a:endParaRPr lang="en-US" altLang="zh-CN" sz="2000" dirty="0">
              <a:latin typeface="田氏保钓体简" panose="02010800040101010101" pitchFamily="2" charset="-122"/>
              <a:ea typeface="田氏保钓体简" panose="02010800040101010101" pitchFamily="2" charset="-122"/>
            </a:endParaRPr>
          </a:p>
        </p:txBody>
      </p:sp>
      <p:sp>
        <p:nvSpPr>
          <p:cNvPr id="8" name="矩形 7"/>
          <p:cNvSpPr/>
          <p:nvPr/>
        </p:nvSpPr>
        <p:spPr>
          <a:xfrm>
            <a:off x="3491880" y="5107343"/>
            <a:ext cx="2376264" cy="553998"/>
          </a:xfrm>
          <a:prstGeom prst="rect">
            <a:avLst/>
          </a:prstGeom>
        </p:spPr>
        <p:txBody>
          <a:bodyPr wrap="square">
            <a:spAutoFit/>
          </a:bodyPr>
          <a:lstStyle/>
          <a:p>
            <a:pPr>
              <a:lnSpc>
                <a:spcPct val="150000"/>
              </a:lnSpc>
            </a:pPr>
            <a:r>
              <a:rPr lang="zh-CN" altLang="en-US" sz="2000" dirty="0" smtClean="0">
                <a:latin typeface="田氏保钓体简" panose="02010800040101010101" pitchFamily="2" charset="-122"/>
                <a:ea typeface="田氏保钓体简" panose="02010800040101010101" pitchFamily="2" charset="-122"/>
              </a:rPr>
              <a:t>边界和噪声被移除</a:t>
            </a:r>
            <a:endParaRPr lang="en-US" altLang="zh-CN" sz="2000" dirty="0">
              <a:latin typeface="田氏保钓体简" panose="02010800040101010101" pitchFamily="2" charset="-122"/>
              <a:ea typeface="田氏保钓体简" panose="02010800040101010101" pitchFamily="2" charset="-122"/>
            </a:endParaRPr>
          </a:p>
        </p:txBody>
      </p:sp>
      <p:sp>
        <p:nvSpPr>
          <p:cNvPr id="9" name="矩形 8"/>
          <p:cNvSpPr/>
          <p:nvPr/>
        </p:nvSpPr>
        <p:spPr>
          <a:xfrm>
            <a:off x="6588224" y="5085184"/>
            <a:ext cx="2376264" cy="553998"/>
          </a:xfrm>
          <a:prstGeom prst="rect">
            <a:avLst/>
          </a:prstGeom>
        </p:spPr>
        <p:txBody>
          <a:bodyPr wrap="square">
            <a:spAutoFit/>
          </a:bodyPr>
          <a:lstStyle/>
          <a:p>
            <a:pPr>
              <a:lnSpc>
                <a:spcPct val="150000"/>
              </a:lnSpc>
            </a:pPr>
            <a:r>
              <a:rPr lang="zh-CN" altLang="en-US" sz="2000" dirty="0" smtClean="0">
                <a:latin typeface="田氏保钓体简" panose="02010800040101010101" pitchFamily="2" charset="-122"/>
                <a:ea typeface="田氏保钓体简" panose="02010800040101010101" pitchFamily="2" charset="-122"/>
              </a:rPr>
              <a:t>多余样例被移除</a:t>
            </a:r>
            <a:endParaRPr lang="en-US" altLang="zh-CN" sz="20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1485944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移除多余的样例</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23</a:t>
            </a:fld>
            <a:endParaRPr lang="en-US" altLang="zh-CN">
              <a:solidFill>
                <a:srgbClr val="000000"/>
              </a:solidFill>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2996952"/>
            <a:ext cx="8797295" cy="1998967"/>
          </a:xfrm>
          <a:prstGeom prst="rect">
            <a:avLst/>
          </a:prstGeom>
        </p:spPr>
      </p:pic>
    </p:spTree>
    <p:extLst>
      <p:ext uri="{BB962C8B-B14F-4D97-AF65-F5344CB8AC3E}">
        <p14:creationId xmlns:p14="http://schemas.microsoft.com/office/powerpoint/2010/main" val="116869097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043608" y="1412776"/>
            <a:ext cx="7436172" cy="1981200"/>
          </a:xfrm>
        </p:spPr>
        <p:txBody>
          <a:bodyPr/>
          <a:lstStyle/>
          <a:p>
            <a:pPr algn="ctr" eaLnBrk="1" hangingPunct="1"/>
            <a:r>
              <a:rPr lang="en-US" altLang="zh-CN" sz="4800" kern="1200" dirty="0">
                <a:solidFill>
                  <a:srgbClr val="000000"/>
                </a:solidFill>
                <a:latin typeface="田氏保钓体简" panose="02010800040101010101" pitchFamily="2" charset="-122"/>
                <a:ea typeface="田氏保钓体简" panose="02010800040101010101" pitchFamily="2" charset="-122"/>
              </a:rPr>
              <a:t>Python </a:t>
            </a:r>
            <a:r>
              <a:rPr lang="en-US" altLang="zh-CN" sz="4800" kern="1200" dirty="0" smtClean="0">
                <a:solidFill>
                  <a:srgbClr val="000000"/>
                </a:solidFill>
                <a:latin typeface="田氏保钓体简" panose="02010800040101010101" pitchFamily="2" charset="-122"/>
                <a:ea typeface="田氏保钓体简" panose="02010800040101010101" pitchFamily="2" charset="-122"/>
              </a:rPr>
              <a:t>Time</a:t>
            </a:r>
            <a:endParaRPr lang="en-US" altLang="zh-CN" sz="2800" dirty="0" smtClean="0">
              <a:solidFill>
                <a:srgbClr val="000000"/>
              </a:solidFill>
              <a:latin typeface="Monotype Corsiva" pitchFamily="66" charset="0"/>
              <a:ea typeface="方正启体简体" pitchFamily="65" charset="-122"/>
            </a:endParaRPr>
          </a:p>
        </p:txBody>
      </p:sp>
    </p:spTree>
    <p:extLst>
      <p:ext uri="{BB962C8B-B14F-4D97-AF65-F5344CB8AC3E}">
        <p14:creationId xmlns:p14="http://schemas.microsoft.com/office/powerpoint/2010/main" val="39519816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作业</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25</a:t>
            </a:fld>
            <a:endParaRPr lang="en-US" altLang="zh-CN" dirty="0">
              <a:solidFill>
                <a:srgbClr val="000000"/>
              </a:solidFill>
            </a:endParaRPr>
          </a:p>
        </p:txBody>
      </p:sp>
      <p:sp>
        <p:nvSpPr>
          <p:cNvPr id="5" name="矩形 4"/>
          <p:cNvSpPr/>
          <p:nvPr/>
        </p:nvSpPr>
        <p:spPr>
          <a:xfrm>
            <a:off x="755576" y="2132856"/>
            <a:ext cx="7776864"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代码一</a:t>
            </a:r>
            <a:r>
              <a:rPr lang="zh-CN" altLang="en-US" sz="2400" dirty="0">
                <a:latin typeface="田氏保钓体简" panose="02010800040101010101" pitchFamily="2" charset="-122"/>
                <a:ea typeface="田氏保钓体简" panose="02010800040101010101" pitchFamily="2" charset="-122"/>
              </a:rPr>
              <a:t>：实现托梅克</a:t>
            </a:r>
            <a:r>
              <a:rPr lang="zh-CN" altLang="en-US" sz="2400" dirty="0" smtClean="0">
                <a:latin typeface="田氏保钓体简" panose="02010800040101010101" pitchFamily="2" charset="-122"/>
                <a:ea typeface="田氏保钓体简" panose="02010800040101010101" pitchFamily="2" charset="-122"/>
              </a:rPr>
              <a:t>连接</a:t>
            </a:r>
            <a:r>
              <a:rPr lang="zh-CN" altLang="en-US" sz="2400" dirty="0" smtClean="0">
                <a:latin typeface="田氏保钓体简" panose="02010800040101010101" pitchFamily="2" charset="-122"/>
                <a:ea typeface="田氏保钓体简" panose="02010800040101010101" pitchFamily="2" charset="-122"/>
              </a:rPr>
              <a:t>算法（学号为单）</a:t>
            </a:r>
            <a:endParaRPr lang="en-US" altLang="zh-CN" sz="2400" dirty="0" smtClean="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代码二：实现移除多余样例的</a:t>
            </a:r>
            <a:r>
              <a:rPr lang="zh-CN" altLang="en-US" sz="2400" dirty="0" smtClean="0">
                <a:latin typeface="田氏保钓体简" panose="02010800040101010101" pitchFamily="2" charset="-122"/>
                <a:ea typeface="田氏保钓体简" panose="02010800040101010101" pitchFamily="2" charset="-122"/>
              </a:rPr>
              <a:t>算法（学号为双）</a:t>
            </a:r>
            <a:endParaRPr lang="en-US" altLang="zh-CN" sz="2400" dirty="0" smtClean="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要求：实现可视化。</a:t>
            </a:r>
            <a:endParaRPr lang="en-US" altLang="zh-CN" sz="2400" dirty="0" smtClean="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下次</a:t>
            </a:r>
            <a:r>
              <a:rPr lang="zh-CN" altLang="en-US" sz="2400" dirty="0" smtClean="0">
                <a:latin typeface="田氏保钓体简" panose="02010800040101010101" pitchFamily="2" charset="-122"/>
                <a:ea typeface="田氏保钓体简" panose="02010800040101010101" pitchFamily="2" charset="-122"/>
              </a:rPr>
              <a:t>课提交，并抽取部分同学演示和解释代码</a:t>
            </a:r>
            <a:endParaRPr lang="zh-CN" altLang="en-US" sz="24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2977926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043608" y="1808163"/>
            <a:ext cx="7436172" cy="1981200"/>
          </a:xfrm>
        </p:spPr>
        <p:txBody>
          <a:bodyPr/>
          <a:lstStyle/>
          <a:p>
            <a:pPr algn="ctr" eaLnBrk="1" hangingPunct="1"/>
            <a:r>
              <a:rPr lang="zh-CN" altLang="en-US" sz="4800" kern="1200" dirty="0">
                <a:solidFill>
                  <a:srgbClr val="000000"/>
                </a:solidFill>
                <a:latin typeface="Tahoma" pitchFamily="34" charset="0"/>
                <a:ea typeface="方正启体简体" pitchFamily="65" charset="-122"/>
              </a:rPr>
              <a:t>维度</a:t>
            </a:r>
            <a:r>
              <a:rPr lang="zh-CN" altLang="en-US" sz="4800" kern="1200" dirty="0" smtClean="0">
                <a:solidFill>
                  <a:srgbClr val="000000"/>
                </a:solidFill>
                <a:latin typeface="Tahoma" pitchFamily="34" charset="0"/>
                <a:ea typeface="方正启体简体" pitchFamily="65" charset="-122"/>
              </a:rPr>
              <a:t>灾难</a:t>
            </a:r>
            <a:r>
              <a:rPr lang="en-US" altLang="zh-CN" sz="4800" kern="1200" dirty="0" smtClean="0">
                <a:solidFill>
                  <a:srgbClr val="000000"/>
                </a:solidFill>
                <a:latin typeface="Tahoma" pitchFamily="34" charset="0"/>
                <a:ea typeface="方正启体简体" pitchFamily="65" charset="-122"/>
              </a:rPr>
              <a:t/>
            </a:r>
            <a:br>
              <a:rPr lang="en-US" altLang="zh-CN" sz="4800" kern="1200" dirty="0" smtClean="0">
                <a:solidFill>
                  <a:srgbClr val="000000"/>
                </a:solidFill>
                <a:latin typeface="Tahoma" pitchFamily="34" charset="0"/>
                <a:ea typeface="方正启体简体" pitchFamily="65" charset="-122"/>
              </a:rPr>
            </a:br>
            <a:r>
              <a:rPr lang="en-US" altLang="zh-CN" sz="2800" dirty="0">
                <a:solidFill>
                  <a:srgbClr val="000000"/>
                </a:solidFill>
                <a:latin typeface="Monotype Corsiva" pitchFamily="66" charset="0"/>
                <a:ea typeface="方正启体简体" pitchFamily="65" charset="-122"/>
              </a:rPr>
              <a:t>D</a:t>
            </a:r>
            <a:r>
              <a:rPr lang="en-US" altLang="zh-CN" sz="2800" dirty="0" smtClean="0">
                <a:solidFill>
                  <a:srgbClr val="000000"/>
                </a:solidFill>
                <a:latin typeface="Monotype Corsiva" pitchFamily="66" charset="0"/>
                <a:ea typeface="方正启体简体" pitchFamily="65" charset="-122"/>
              </a:rPr>
              <a:t>imension Disaster</a:t>
            </a:r>
          </a:p>
        </p:txBody>
      </p:sp>
    </p:spTree>
    <p:extLst>
      <p:ext uri="{BB962C8B-B14F-4D97-AF65-F5344CB8AC3E}">
        <p14:creationId xmlns:p14="http://schemas.microsoft.com/office/powerpoint/2010/main" val="27366303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维度灾难</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27</a:t>
            </a:fld>
            <a:endParaRPr lang="en-US" altLang="zh-CN">
              <a:solidFill>
                <a:srgbClr val="000000"/>
              </a:solidFill>
            </a:endParaRPr>
          </a:p>
        </p:txBody>
      </p:sp>
      <p:sp>
        <p:nvSpPr>
          <p:cNvPr id="5" name="矩形 4"/>
          <p:cNvSpPr/>
          <p:nvPr/>
        </p:nvSpPr>
        <p:spPr>
          <a:xfrm>
            <a:off x="774346" y="2251470"/>
            <a:ext cx="7344816" cy="1200329"/>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对于已知样本数目，存在一个特征数目的最大值，当实际使用的特征数目超过这个最大值时，分类器的性能不是得到改善，而是退化。</a:t>
            </a:r>
          </a:p>
        </p:txBody>
      </p:sp>
      <p:grpSp>
        <p:nvGrpSpPr>
          <p:cNvPr id="13" name="组合 12"/>
          <p:cNvGrpSpPr/>
          <p:nvPr/>
        </p:nvGrpSpPr>
        <p:grpSpPr>
          <a:xfrm>
            <a:off x="1763688" y="3451799"/>
            <a:ext cx="4857750" cy="3105150"/>
            <a:chOff x="1763688" y="3451799"/>
            <a:chExt cx="4857750" cy="3105150"/>
          </a:xfrm>
        </p:grpSpPr>
        <p:grpSp>
          <p:nvGrpSpPr>
            <p:cNvPr id="11" name="组合 10"/>
            <p:cNvGrpSpPr/>
            <p:nvPr/>
          </p:nvGrpSpPr>
          <p:grpSpPr>
            <a:xfrm>
              <a:off x="1763688" y="3451799"/>
              <a:ext cx="4857750" cy="3105150"/>
              <a:chOff x="1763688" y="3451799"/>
              <a:chExt cx="4857750" cy="3105150"/>
            </a:xfrm>
          </p:grpSpPr>
          <p:pic>
            <p:nvPicPr>
              <p:cNvPr id="1026" name="Picture 2" descr="http://img.blog.csdn.net/20140829191149093?watermark/2/text/aHR0cDovL2Jsb2cuY3Nkbi5uZXQvemJjMTA5MDU0OTgzOQ==/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451799"/>
                <a:ext cx="4857750" cy="310515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3059832" y="6165304"/>
                <a:ext cx="3489598" cy="2613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3851920" y="6295998"/>
              <a:ext cx="2769518" cy="260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7653311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例子</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28</a:t>
            </a:fld>
            <a:endParaRPr lang="en-US" altLang="zh-CN">
              <a:solidFill>
                <a:srgbClr val="000000"/>
              </a:solidFill>
            </a:endParaRPr>
          </a:p>
        </p:txBody>
      </p:sp>
      <p:sp>
        <p:nvSpPr>
          <p:cNvPr id="5" name="矩形 4"/>
          <p:cNvSpPr/>
          <p:nvPr/>
        </p:nvSpPr>
        <p:spPr>
          <a:xfrm>
            <a:off x="764683" y="2249934"/>
            <a:ext cx="7344816" cy="397031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假设我们</a:t>
            </a:r>
            <a:r>
              <a:rPr lang="zh-CN" altLang="en-US" sz="2400" dirty="0" smtClean="0">
                <a:latin typeface="田氏保钓体简" panose="02010800040101010101" pitchFamily="2" charset="-122"/>
                <a:ea typeface="田氏保钓体简" panose="02010800040101010101" pitchFamily="2" charset="-122"/>
              </a:rPr>
              <a:t>有</a:t>
            </a:r>
            <a:r>
              <a:rPr lang="en-US" altLang="zh-CN" sz="2400" dirty="0" smtClean="0">
                <a:latin typeface="田氏保钓体简" panose="02010800040101010101" pitchFamily="2" charset="-122"/>
                <a:ea typeface="田氏保钓体简" panose="02010800040101010101" pitchFamily="2" charset="-122"/>
              </a:rPr>
              <a:t>10</a:t>
            </a:r>
            <a:r>
              <a:rPr lang="zh-CN" altLang="en-US" sz="2400" dirty="0" smtClean="0">
                <a:latin typeface="田氏保钓体简" panose="02010800040101010101" pitchFamily="2" charset="-122"/>
                <a:ea typeface="田氏保钓体简" panose="02010800040101010101" pitchFamily="2" charset="-122"/>
              </a:rPr>
              <a:t>张图片</a:t>
            </a:r>
            <a:r>
              <a:rPr lang="zh-CN" altLang="en-US" sz="2400" dirty="0">
                <a:latin typeface="田氏保钓体简" panose="02010800040101010101" pitchFamily="2" charset="-122"/>
                <a:ea typeface="田氏保钓体简" panose="02010800040101010101" pitchFamily="2" charset="-122"/>
              </a:rPr>
              <a:t>，每张图片的内容可能是猫也可能是</a:t>
            </a:r>
            <a:r>
              <a:rPr lang="zh-CN" altLang="en-US" sz="2400" dirty="0" smtClean="0">
                <a:latin typeface="田氏保钓体简" panose="02010800040101010101" pitchFamily="2" charset="-122"/>
                <a:ea typeface="田氏保钓体简" panose="02010800040101010101" pitchFamily="2" charset="-122"/>
              </a:rPr>
              <a:t>狗。</a:t>
            </a:r>
            <a:endParaRPr lang="en-US" altLang="zh-CN" sz="2400" dirty="0" smtClean="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首先</a:t>
            </a:r>
            <a:r>
              <a:rPr lang="zh-CN" altLang="en-US" sz="2400" dirty="0">
                <a:latin typeface="田氏保钓体简" panose="02010800040101010101" pitchFamily="2" charset="-122"/>
                <a:ea typeface="田氏保钓体简" panose="02010800040101010101" pitchFamily="2" charset="-122"/>
              </a:rPr>
              <a:t>，要寻找到一些能够描述猫和狗的特征，这样我们的分类算法就可以利用这些特征去识别物体</a:t>
            </a:r>
            <a:r>
              <a:rPr lang="zh-CN" altLang="en-US" sz="2400" dirty="0" smtClean="0">
                <a:latin typeface="田氏保钓体简" panose="02010800040101010101" pitchFamily="2" charset="-122"/>
                <a:ea typeface="田氏保钓体简" panose="02010800040101010101" pitchFamily="2" charset="-122"/>
              </a:rPr>
              <a:t>。</a:t>
            </a:r>
            <a:endParaRPr lang="en-US" altLang="zh-CN" sz="2400" dirty="0" smtClean="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猫</a:t>
            </a:r>
            <a:r>
              <a:rPr lang="zh-CN" altLang="en-US" sz="2400" dirty="0">
                <a:latin typeface="田氏保钓体简" panose="02010800040101010101" pitchFamily="2" charset="-122"/>
                <a:ea typeface="田氏保钓体简" panose="02010800040101010101" pitchFamily="2" charset="-122"/>
              </a:rPr>
              <a:t>和狗的皮毛颜色可能是一个很好的特征，考虑到红绿蓝构成图像的三基色，因此用图片三基色各自的平均值称得上方便直观。</a:t>
            </a:r>
          </a:p>
        </p:txBody>
      </p:sp>
    </p:spTree>
    <p:extLst>
      <p:ext uri="{BB962C8B-B14F-4D97-AF65-F5344CB8AC3E}">
        <p14:creationId xmlns:p14="http://schemas.microsoft.com/office/powerpoint/2010/main" val="3318823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使用单一</a:t>
            </a:r>
            <a:r>
              <a:rPr lang="zh-CN" altLang="en-US" sz="3600" kern="1200" dirty="0" smtClean="0">
                <a:solidFill>
                  <a:srgbClr val="000000"/>
                </a:solidFill>
                <a:latin typeface="Tahoma" pitchFamily="34" charset="0"/>
                <a:ea typeface="方正启体简体" pitchFamily="65" charset="-122"/>
                <a:cs typeface="+mn-cs"/>
              </a:rPr>
              <a:t>特征</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29</a:t>
            </a:fld>
            <a:endParaRPr lang="en-US" altLang="zh-CN">
              <a:solidFill>
                <a:srgbClr val="000000"/>
              </a:solidFill>
            </a:endParaRPr>
          </a:p>
        </p:txBody>
      </p:sp>
      <p:sp>
        <p:nvSpPr>
          <p:cNvPr id="5" name="矩形 4"/>
          <p:cNvSpPr/>
          <p:nvPr/>
        </p:nvSpPr>
        <p:spPr>
          <a:xfrm>
            <a:off x="764683" y="2204864"/>
            <a:ext cx="7344816" cy="559512"/>
          </a:xfrm>
          <a:prstGeom prst="rect">
            <a:avLst/>
          </a:prstGeom>
        </p:spPr>
        <p:txBody>
          <a:bodyPr wrap="square">
            <a:spAutoFit/>
          </a:bodyPr>
          <a:lstStyle/>
          <a:p>
            <a:pPr>
              <a:lnSpc>
                <a:spcPct val="150000"/>
              </a:lnSpc>
            </a:pPr>
            <a:r>
              <a:rPr lang="zh-CN" altLang="en-US" sz="2400" dirty="0">
                <a:latin typeface="田氏保钓体简" panose="02010800040101010101" pitchFamily="2" charset="-122"/>
                <a:ea typeface="田氏保钓体简" panose="02010800040101010101" pitchFamily="2" charset="-122"/>
              </a:rPr>
              <a:t>仅仅使用单一特征</a:t>
            </a: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维</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，比如红色，来进行</a:t>
            </a:r>
            <a:r>
              <a:rPr lang="zh-CN" altLang="en-US" sz="2400" dirty="0" smtClean="0">
                <a:latin typeface="田氏保钓体简" panose="02010800040101010101" pitchFamily="2" charset="-122"/>
                <a:ea typeface="田氏保钓体简" panose="02010800040101010101" pitchFamily="2" charset="-122"/>
              </a:rPr>
              <a:t>训练</a:t>
            </a:r>
            <a:endParaRPr lang="zh-CN" altLang="en-US" sz="2400" dirty="0">
              <a:latin typeface="田氏保钓体简" panose="02010800040101010101" pitchFamily="2" charset="-122"/>
              <a:ea typeface="田氏保钓体简" panose="02010800040101010101" pitchFamily="2" charset="-122"/>
            </a:endParaRPr>
          </a:p>
        </p:txBody>
      </p:sp>
      <p:pic>
        <p:nvPicPr>
          <p:cNvPr id="2050" name="Picture 2" descr="http://img.blog.csdn.net/20140829192526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720" y="2708920"/>
            <a:ext cx="4392488" cy="2758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01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例子</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a:t>
            </a:fld>
            <a:endParaRPr lang="en-US" altLang="zh-CN">
              <a:solidFill>
                <a:srgbClr val="0000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1916832"/>
            <a:ext cx="5381625"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339752" y="6021287"/>
            <a:ext cx="3570208" cy="461665"/>
          </a:xfrm>
          <a:prstGeom prst="rect">
            <a:avLst/>
          </a:prstGeom>
        </p:spPr>
        <p:txBody>
          <a:bodyPr wrap="none">
            <a:spAutoFit/>
          </a:bodyPr>
          <a:lstStyle/>
          <a:p>
            <a:r>
              <a:rPr lang="zh-CN" altLang="en-US" sz="2400" dirty="0">
                <a:latin typeface="田氏保钓体简" panose="02010800040101010101" pitchFamily="2" charset="-122"/>
                <a:ea typeface="田氏保钓体简" panose="02010800040101010101" pitchFamily="2" charset="-122"/>
              </a:rPr>
              <a:t>未知电影属于什么类型？</a:t>
            </a:r>
          </a:p>
        </p:txBody>
      </p:sp>
    </p:spTree>
    <p:extLst>
      <p:ext uri="{BB962C8B-B14F-4D97-AF65-F5344CB8AC3E}">
        <p14:creationId xmlns:p14="http://schemas.microsoft.com/office/powerpoint/2010/main" val="1522487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增加一个特征</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30</a:t>
            </a:fld>
            <a:endParaRPr lang="en-US" altLang="zh-CN">
              <a:solidFill>
                <a:srgbClr val="000000"/>
              </a:solidFill>
            </a:endParaRPr>
          </a:p>
        </p:txBody>
      </p:sp>
      <p:sp>
        <p:nvSpPr>
          <p:cNvPr id="5" name="矩形 4"/>
          <p:cNvSpPr/>
          <p:nvPr/>
        </p:nvSpPr>
        <p:spPr>
          <a:xfrm>
            <a:off x="764682" y="2204864"/>
            <a:ext cx="7623741" cy="646331"/>
          </a:xfrm>
          <a:prstGeom prst="rect">
            <a:avLst/>
          </a:prstGeom>
        </p:spPr>
        <p:txBody>
          <a:bodyPr wrap="square">
            <a:spAutoFit/>
          </a:bodyPr>
          <a:lstStyle/>
          <a:p>
            <a:pPr>
              <a:lnSpc>
                <a:spcPct val="150000"/>
              </a:lnSpc>
            </a:pPr>
            <a:r>
              <a:rPr lang="zh-CN" altLang="en-US" sz="2400" dirty="0">
                <a:latin typeface="田氏保钓体简" panose="02010800040101010101" pitchFamily="2" charset="-122"/>
                <a:ea typeface="田氏保钓体简" panose="02010800040101010101" pitchFamily="2" charset="-122"/>
              </a:rPr>
              <a:t>增加一个特征，比如绿色，这样特征维数扩展到了</a:t>
            </a:r>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维：</a:t>
            </a:r>
          </a:p>
        </p:txBody>
      </p:sp>
      <p:pic>
        <p:nvPicPr>
          <p:cNvPr id="4098" name="Picture 2" descr="http://img.blog.csdn.net/201408291930302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724" y="2996952"/>
            <a:ext cx="4428492"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8320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再</a:t>
            </a:r>
            <a:r>
              <a:rPr lang="zh-CN" altLang="en-US" sz="3600" kern="1200" dirty="0" smtClean="0">
                <a:solidFill>
                  <a:srgbClr val="000000"/>
                </a:solidFill>
                <a:latin typeface="Tahoma" pitchFamily="34" charset="0"/>
                <a:ea typeface="方正启体简体" pitchFamily="65" charset="-122"/>
                <a:cs typeface="+mn-cs"/>
              </a:rPr>
              <a:t>增加</a:t>
            </a:r>
            <a:r>
              <a:rPr lang="zh-CN" altLang="en-US" sz="3600" kern="1200" dirty="0">
                <a:solidFill>
                  <a:srgbClr val="000000"/>
                </a:solidFill>
                <a:latin typeface="Tahoma" pitchFamily="34" charset="0"/>
                <a:ea typeface="方正启体简体" pitchFamily="65" charset="-122"/>
                <a:cs typeface="+mn-cs"/>
              </a:rPr>
              <a:t>一个特征</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31</a:t>
            </a:fld>
            <a:endParaRPr lang="en-US" altLang="zh-CN">
              <a:solidFill>
                <a:srgbClr val="000000"/>
              </a:solidFill>
            </a:endParaRPr>
          </a:p>
        </p:txBody>
      </p:sp>
      <p:sp>
        <p:nvSpPr>
          <p:cNvPr id="5" name="矩形 4"/>
          <p:cNvSpPr/>
          <p:nvPr/>
        </p:nvSpPr>
        <p:spPr>
          <a:xfrm>
            <a:off x="764682" y="1988840"/>
            <a:ext cx="7623741" cy="559512"/>
          </a:xfrm>
          <a:prstGeom prst="rect">
            <a:avLst/>
          </a:prstGeom>
        </p:spPr>
        <p:txBody>
          <a:bodyPr wrap="square">
            <a:spAutoFit/>
          </a:bodyPr>
          <a:lstStyle/>
          <a:p>
            <a:pPr>
              <a:lnSpc>
                <a:spcPct val="150000"/>
              </a:lnSpc>
            </a:pPr>
            <a:r>
              <a:rPr lang="zh-CN" altLang="en-US" sz="2400" dirty="0">
                <a:latin typeface="田氏保钓体简" panose="02010800040101010101" pitchFamily="2" charset="-122"/>
                <a:ea typeface="田氏保钓体简" panose="02010800040101010101" pitchFamily="2" charset="-122"/>
              </a:rPr>
              <a:t>再增加一个特征，比如蓝色，扩展到</a:t>
            </a:r>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维特征空间后：</a:t>
            </a:r>
          </a:p>
        </p:txBody>
      </p:sp>
      <p:pic>
        <p:nvPicPr>
          <p:cNvPr id="5122" name="Picture 2" descr="http://img.blog.csdn.net/201408291934062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720" y="2764376"/>
            <a:ext cx="3124200" cy="4019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img.blog.csdn.net/201408291937104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1827" y="2744041"/>
            <a:ext cx="3438525"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7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继续增加特征</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32</a:t>
            </a:fld>
            <a:endParaRPr lang="en-US" altLang="zh-CN">
              <a:solidFill>
                <a:srgbClr val="000000"/>
              </a:solidFill>
            </a:endParaRPr>
          </a:p>
        </p:txBody>
      </p:sp>
      <p:sp>
        <p:nvSpPr>
          <p:cNvPr id="5" name="矩形 4"/>
          <p:cNvSpPr/>
          <p:nvPr/>
        </p:nvSpPr>
        <p:spPr>
          <a:xfrm>
            <a:off x="683568" y="2060848"/>
            <a:ext cx="7623741" cy="1569660"/>
          </a:xfrm>
          <a:prstGeom prst="rect">
            <a:avLst/>
          </a:prstGeom>
        </p:spPr>
        <p:txBody>
          <a:bodyPr wrap="square">
            <a:spAutoFit/>
          </a:bodyPr>
          <a:lstStyle/>
          <a:p>
            <a:r>
              <a:rPr lang="zh-CN" altLang="en-US" sz="2400" dirty="0" smtClean="0">
                <a:latin typeface="田氏保钓体简" panose="02010800040101010101" pitchFamily="2" charset="-122"/>
                <a:ea typeface="田氏保钓体简" panose="02010800040101010101" pitchFamily="2" charset="-122"/>
              </a:rPr>
              <a:t>随着</a:t>
            </a:r>
            <a:r>
              <a:rPr lang="zh-CN" altLang="en-US" sz="2400" dirty="0">
                <a:latin typeface="田氏保钓体简" panose="02010800040101010101" pitchFamily="2" charset="-122"/>
                <a:ea typeface="田氏保钓体简" panose="02010800040101010101" pitchFamily="2" charset="-122"/>
              </a:rPr>
              <a:t>维度的增加，样本将变得越来越稀疏，在这种情况下，也更容易找到一个超平面将目标分开。然而，如果我们将高维空间向低维空间投影，高维空间隐藏的问题将会显现出来：</a:t>
            </a:r>
          </a:p>
        </p:txBody>
      </p:sp>
      <p:pic>
        <p:nvPicPr>
          <p:cNvPr id="6146" name="Picture 2" descr="http://img.blog.csdn.net/201408291954301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3630506"/>
            <a:ext cx="4320480" cy="287102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72200" y="5373216"/>
            <a:ext cx="1723549" cy="461665"/>
          </a:xfrm>
          <a:prstGeom prst="rect">
            <a:avLst/>
          </a:prstGeom>
        </p:spPr>
        <p:txBody>
          <a:bodyPr wrap="none">
            <a:spAutoFit/>
          </a:bodyPr>
          <a:lstStyle/>
          <a:p>
            <a:r>
              <a:rPr lang="zh-CN" altLang="en-US" sz="2400" dirty="0">
                <a:latin typeface="田氏保钓体简" panose="02010800040101010101" pitchFamily="2" charset="-122"/>
                <a:ea typeface="田氏保钓体简" panose="02010800040101010101" pitchFamily="2" charset="-122"/>
              </a:rPr>
              <a:t>过拟合现象</a:t>
            </a:r>
          </a:p>
        </p:txBody>
      </p:sp>
    </p:spTree>
    <p:extLst>
      <p:ext uri="{BB962C8B-B14F-4D97-AF65-F5344CB8AC3E}">
        <p14:creationId xmlns:p14="http://schemas.microsoft.com/office/powerpoint/2010/main" val="9803296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比较</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33</a:t>
            </a:fld>
            <a:endParaRPr lang="en-US" altLang="zh-CN">
              <a:solidFill>
                <a:srgbClr val="000000"/>
              </a:solidFill>
            </a:endParaRPr>
          </a:p>
        </p:txBody>
      </p:sp>
      <p:sp>
        <p:nvSpPr>
          <p:cNvPr id="5" name="矩形 4"/>
          <p:cNvSpPr/>
          <p:nvPr/>
        </p:nvSpPr>
        <p:spPr>
          <a:xfrm>
            <a:off x="764682" y="2204864"/>
            <a:ext cx="7623741" cy="646331"/>
          </a:xfrm>
          <a:prstGeom prst="rect">
            <a:avLst/>
          </a:prstGeom>
        </p:spPr>
        <p:txBody>
          <a:bodyPr wrap="square">
            <a:spAutoFit/>
          </a:bodyPr>
          <a:lstStyle/>
          <a:p>
            <a:pPr>
              <a:lnSpc>
                <a:spcPct val="150000"/>
              </a:lnSpc>
            </a:pPr>
            <a:r>
              <a:rPr lang="zh-CN" altLang="en-US" sz="2400" dirty="0">
                <a:latin typeface="田氏保钓体简" panose="02010800040101010101" pitchFamily="2" charset="-122"/>
                <a:ea typeface="田氏保钓体简" panose="02010800040101010101" pitchFamily="2" charset="-122"/>
              </a:rPr>
              <a:t>在新数据上的识别</a:t>
            </a:r>
            <a:r>
              <a:rPr lang="zh-CN" altLang="en-US" sz="2400" dirty="0" smtClean="0">
                <a:latin typeface="田氏保钓体简" panose="02010800040101010101" pitchFamily="2" charset="-122"/>
                <a:ea typeface="田氏保钓体简" panose="02010800040101010101" pitchFamily="2" charset="-122"/>
              </a:rPr>
              <a:t>效果，这个更好。</a:t>
            </a:r>
            <a:endParaRPr lang="zh-CN" altLang="en-US" sz="2400" dirty="0">
              <a:latin typeface="田氏保钓体简" panose="02010800040101010101" pitchFamily="2" charset="-122"/>
              <a:ea typeface="田氏保钓体简" panose="02010800040101010101" pitchFamily="2" charset="-122"/>
            </a:endParaRPr>
          </a:p>
        </p:txBody>
      </p:sp>
      <p:pic>
        <p:nvPicPr>
          <p:cNvPr id="1026" name="Picture 2" descr="https://pic4.zhimg.com/eaf60fd798932a2148610288e0e7ecd7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3212976"/>
            <a:ext cx="3960440" cy="2935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3212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换个角度</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34</a:t>
            </a:fld>
            <a:endParaRPr lang="en-US" altLang="zh-CN">
              <a:solidFill>
                <a:srgbClr val="000000"/>
              </a:solidFill>
            </a:endParaRPr>
          </a:p>
        </p:txBody>
      </p:sp>
      <p:pic>
        <p:nvPicPr>
          <p:cNvPr id="7170" name="Picture 2" descr="http://img.blog.csdn.net/20140902193619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459" y="2204864"/>
            <a:ext cx="8448675" cy="277177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708376" y="5373216"/>
            <a:ext cx="7560840" cy="830997"/>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如果一直增加特征维数，由于样本分布越来越稀疏，如果要避免过拟合的出现，就不得不持续增加样本数量。</a:t>
            </a:r>
          </a:p>
        </p:txBody>
      </p:sp>
    </p:spTree>
    <p:extLst>
      <p:ext uri="{BB962C8B-B14F-4D97-AF65-F5344CB8AC3E}">
        <p14:creationId xmlns:p14="http://schemas.microsoft.com/office/powerpoint/2010/main" val="3599883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另</a:t>
            </a:r>
            <a:r>
              <a:rPr lang="zh-CN" altLang="en-US" sz="3600" kern="1200" dirty="0">
                <a:solidFill>
                  <a:srgbClr val="000000"/>
                </a:solidFill>
                <a:latin typeface="Tahoma" pitchFamily="34" charset="0"/>
                <a:ea typeface="方正启体简体" pitchFamily="65" charset="-122"/>
                <a:cs typeface="+mn-cs"/>
              </a:rPr>
              <a:t>一个影响</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35</a:t>
            </a:fld>
            <a:endParaRPr lang="en-US" altLang="zh-CN">
              <a:solidFill>
                <a:srgbClr val="000000"/>
              </a:solidFill>
            </a:endParaRPr>
          </a:p>
        </p:txBody>
      </p:sp>
      <p:sp>
        <p:nvSpPr>
          <p:cNvPr id="5" name="矩形 4"/>
          <p:cNvSpPr/>
          <p:nvPr/>
        </p:nvSpPr>
        <p:spPr>
          <a:xfrm>
            <a:off x="683568" y="2060848"/>
            <a:ext cx="7623741" cy="1200329"/>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稀疏的样本在搜索空间中不是均匀分布的，事实上，在原始点（超立方体的中心点）附近的数据要比在搜索空间拐角处的数据更加稀疏。</a:t>
            </a:r>
          </a:p>
        </p:txBody>
      </p:sp>
      <p:pic>
        <p:nvPicPr>
          <p:cNvPr id="2054" name="Picture 6" descr="https://pic1.zhimg.com/5bd1489ecc65c05722309d2075b2d6a4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4" y="3429000"/>
            <a:ext cx="2862029" cy="2862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5851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内接超球体的体积</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36</a:t>
            </a:fld>
            <a:endParaRPr lang="en-US" altLang="zh-CN">
              <a:solidFill>
                <a:srgbClr val="000000"/>
              </a:solidFill>
            </a:endParaRPr>
          </a:p>
        </p:txBody>
      </p:sp>
      <p:sp>
        <p:nvSpPr>
          <p:cNvPr id="5" name="矩形 4"/>
          <p:cNvSpPr/>
          <p:nvPr/>
        </p:nvSpPr>
        <p:spPr>
          <a:xfrm>
            <a:off x="683568" y="2060848"/>
            <a:ext cx="7623741" cy="830997"/>
          </a:xfrm>
          <a:prstGeom prst="rect">
            <a:avLst/>
          </a:prstGeom>
        </p:spPr>
        <p:txBody>
          <a:bodyPr wrap="square">
            <a:spAutoFit/>
          </a:bodyPr>
          <a:lstStyle/>
          <a:p>
            <a:r>
              <a:rPr lang="zh-CN" altLang="en-US" sz="2400" dirty="0" smtClean="0">
                <a:latin typeface="田氏保钓体简" panose="02010800040101010101" pitchFamily="2" charset="-122"/>
                <a:ea typeface="田氏保钓体简" panose="02010800040101010101" pitchFamily="2" charset="-122"/>
              </a:rPr>
              <a:t>假设</a:t>
            </a:r>
            <a:r>
              <a:rPr lang="zh-CN" altLang="en-US" sz="2400" dirty="0">
                <a:latin typeface="田氏保钓体简" panose="02010800040101010101" pitchFamily="2" charset="-122"/>
                <a:ea typeface="田氏保钓体简" panose="02010800040101010101" pitchFamily="2" charset="-122"/>
              </a:rPr>
              <a:t>一个超方体的体积为</a:t>
            </a: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，维度为</a:t>
            </a:r>
            <a:r>
              <a:rPr lang="en-US" altLang="zh-CN" sz="2400" dirty="0">
                <a:latin typeface="田氏保钓体简" panose="02010800040101010101" pitchFamily="2" charset="-122"/>
                <a:ea typeface="田氏保钓体简" panose="02010800040101010101" pitchFamily="2" charset="-122"/>
              </a:rPr>
              <a:t>d</a:t>
            </a:r>
            <a:r>
              <a:rPr lang="zh-CN" altLang="en-US" sz="2400" dirty="0">
                <a:latin typeface="田氏保钓体简" panose="02010800040101010101" pitchFamily="2" charset="-122"/>
                <a:ea typeface="田氏保钓体简" panose="02010800040101010101" pitchFamily="2" charset="-122"/>
              </a:rPr>
              <a:t>，那么内接超球体的体积可以按如下公式计算（半径为</a:t>
            </a:r>
            <a:r>
              <a:rPr lang="en-US" altLang="zh-CN" sz="2400" dirty="0">
                <a:latin typeface="田氏保钓体简" panose="02010800040101010101" pitchFamily="2" charset="-122"/>
                <a:ea typeface="田氏保钓体简" panose="02010800040101010101" pitchFamily="2" charset="-122"/>
              </a:rPr>
              <a:t>0.5</a:t>
            </a:r>
            <a:r>
              <a:rPr lang="zh-CN" altLang="en-US" sz="2400" dirty="0">
                <a:latin typeface="田氏保钓体简" panose="02010800040101010101" pitchFamily="2" charset="-122"/>
                <a:ea typeface="田氏保钓体简" panose="02010800040101010101" pitchFamily="2" charset="-122"/>
              </a:rPr>
              <a:t>）：</a:t>
            </a:r>
          </a:p>
        </p:txBody>
      </p:sp>
      <p:pic>
        <p:nvPicPr>
          <p:cNvPr id="3074" name="Picture 2" descr="https://pic3.zhimg.com/29c3e0aef00101d73b38014cbeb010d6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4106243"/>
            <a:ext cx="2190032" cy="6480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4.zhimg.com/41d1654cb8e84886bcc2f54089c05273_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2996952"/>
            <a:ext cx="3609975" cy="35147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ss1.bdstatic.com/-vo3dSag_xI4khGkpoWK1HF6hhy/baike/s%3D152/sign=eea7029012ce36d3a604873508f23a24/9a504fc2d562853550cf2c6b97ef76c6a7ef634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649" y="5249961"/>
            <a:ext cx="1447800"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6700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样本在特征</a:t>
            </a:r>
            <a:r>
              <a:rPr lang="zh-CN" altLang="en-US" sz="3600" kern="1200" dirty="0">
                <a:solidFill>
                  <a:srgbClr val="000000"/>
                </a:solidFill>
                <a:latin typeface="Tahoma" pitchFamily="34" charset="0"/>
                <a:ea typeface="方正启体简体" pitchFamily="65" charset="-122"/>
                <a:cs typeface="+mn-cs"/>
              </a:rPr>
              <a:t>空间拐角的</a:t>
            </a:r>
            <a:r>
              <a:rPr lang="zh-CN" altLang="en-US" sz="3600" kern="1200" dirty="0" smtClean="0">
                <a:solidFill>
                  <a:srgbClr val="000000"/>
                </a:solidFill>
                <a:latin typeface="Tahoma" pitchFamily="34" charset="0"/>
                <a:ea typeface="方正启体简体" pitchFamily="65" charset="-122"/>
                <a:cs typeface="+mn-cs"/>
              </a:rPr>
              <a:t>比例</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37</a:t>
            </a:fld>
            <a:endParaRPr lang="en-US" altLang="zh-CN">
              <a:solidFill>
                <a:srgbClr val="000000"/>
              </a:solidFill>
            </a:endParaRPr>
          </a:p>
        </p:txBody>
      </p:sp>
      <p:sp>
        <p:nvSpPr>
          <p:cNvPr id="5" name="矩形 4"/>
          <p:cNvSpPr/>
          <p:nvPr/>
        </p:nvSpPr>
        <p:spPr>
          <a:xfrm>
            <a:off x="683568" y="2060848"/>
            <a:ext cx="7623741" cy="1200329"/>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在高维空间中，大部分训练数据都位于定义的特征空间立方体的拐角处</a:t>
            </a:r>
            <a:r>
              <a:rPr lang="zh-CN" altLang="en-US" sz="2400" dirty="0" smtClean="0">
                <a:latin typeface="田氏保钓体简" panose="02010800040101010101" pitchFamily="2" charset="-122"/>
                <a:ea typeface="田氏保钓体简" panose="02010800040101010101" pitchFamily="2" charset="-122"/>
              </a:rPr>
              <a:t>。这样，</a:t>
            </a:r>
            <a:r>
              <a:rPr lang="zh-CN" altLang="en-US" sz="2400" dirty="0">
                <a:latin typeface="田氏保钓体简" panose="02010800040101010101" pitchFamily="2" charset="-122"/>
                <a:ea typeface="田氏保钓体简" panose="02010800040101010101" pitchFamily="2" charset="-122"/>
              </a:rPr>
              <a:t>样例在拐角处比样例在内接球体内是更难分类的。</a:t>
            </a:r>
          </a:p>
        </p:txBody>
      </p:sp>
      <p:pic>
        <p:nvPicPr>
          <p:cNvPr id="8" name="Picture 2" descr="https://pic1.zhimg.com/ea9757a60fb51f489b10124a2b8c2df0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580163"/>
            <a:ext cx="7797939"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494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例子</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38</a:t>
            </a:fld>
            <a:endParaRPr lang="en-US" altLang="zh-CN">
              <a:solidFill>
                <a:srgbClr val="000000"/>
              </a:solidFill>
            </a:endParaRPr>
          </a:p>
        </p:txBody>
      </p:sp>
      <p:sp>
        <p:nvSpPr>
          <p:cNvPr id="5" name="矩形 4"/>
          <p:cNvSpPr/>
          <p:nvPr/>
        </p:nvSpPr>
        <p:spPr>
          <a:xfrm>
            <a:off x="683568" y="2060848"/>
            <a:ext cx="7623741" cy="1569660"/>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对于</a:t>
            </a:r>
            <a:r>
              <a:rPr lang="en-US" altLang="zh-CN" sz="2400" dirty="0">
                <a:latin typeface="田氏保钓体简" panose="02010800040101010101" pitchFamily="2" charset="-122"/>
                <a:ea typeface="田氏保钓体简" panose="02010800040101010101" pitchFamily="2" charset="-122"/>
              </a:rPr>
              <a:t>8</a:t>
            </a:r>
            <a:r>
              <a:rPr lang="zh-CN" altLang="en-US" sz="2400" dirty="0">
                <a:latin typeface="田氏保钓体简" panose="02010800040101010101" pitchFamily="2" charset="-122"/>
                <a:ea typeface="田氏保钓体简" panose="02010800040101010101" pitchFamily="2" charset="-122"/>
              </a:rPr>
              <a:t>维的超立方体，大概有</a:t>
            </a:r>
            <a:r>
              <a:rPr lang="en-US" altLang="zh-CN" sz="2400" dirty="0">
                <a:latin typeface="田氏保钓体简" panose="02010800040101010101" pitchFamily="2" charset="-122"/>
                <a:ea typeface="田氏保钓体简" panose="02010800040101010101" pitchFamily="2" charset="-122"/>
              </a:rPr>
              <a:t>98%</a:t>
            </a:r>
            <a:r>
              <a:rPr lang="zh-CN" altLang="en-US" sz="2400" dirty="0">
                <a:latin typeface="田氏保钓体简" panose="02010800040101010101" pitchFamily="2" charset="-122"/>
                <a:ea typeface="田氏保钓体简" panose="02010800040101010101" pitchFamily="2" charset="-122"/>
              </a:rPr>
              <a:t>的数据位于它的</a:t>
            </a:r>
            <a:r>
              <a:rPr lang="en-US" altLang="zh-CN" sz="2400" dirty="0">
                <a:latin typeface="田氏保钓体简" panose="02010800040101010101" pitchFamily="2" charset="-122"/>
                <a:ea typeface="田氏保钓体简" panose="02010800040101010101" pitchFamily="2" charset="-122"/>
              </a:rPr>
              <a:t>256</a:t>
            </a:r>
            <a:r>
              <a:rPr lang="zh-CN" altLang="en-US" sz="2400" dirty="0">
                <a:latin typeface="田氏保钓体简" panose="02010800040101010101" pitchFamily="2" charset="-122"/>
                <a:ea typeface="田氏保钓体简" panose="02010800040101010101" pitchFamily="2" charset="-122"/>
              </a:rPr>
              <a:t>个拐角处。当维度趋近于无穷大时，样例点到中心点的欧式距离的最大值和最小值的差值与最小值的比例趋近于</a:t>
            </a:r>
            <a:r>
              <a:rPr lang="en-US" altLang="zh-CN" sz="2400" dirty="0">
                <a:latin typeface="田氏保钓体简" panose="02010800040101010101" pitchFamily="2" charset="-122"/>
                <a:ea typeface="田氏保钓体简" panose="02010800040101010101" pitchFamily="2" charset="-122"/>
              </a:rPr>
              <a:t>0</a:t>
            </a:r>
            <a:r>
              <a:rPr lang="zh-CN" altLang="en-US" sz="2400" dirty="0">
                <a:latin typeface="田氏保钓体简" panose="02010800040101010101" pitchFamily="2" charset="-122"/>
                <a:ea typeface="田氏保钓体简" panose="02010800040101010101" pitchFamily="2" charset="-122"/>
              </a:rPr>
              <a:t>：</a:t>
            </a:r>
          </a:p>
        </p:txBody>
      </p:sp>
      <p:pic>
        <p:nvPicPr>
          <p:cNvPr id="5122" name="Picture 2" descr="https://pic1.zhimg.com/2c3e9ad0f0851dac6f3a617f4cf05894_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8487" y="3836274"/>
            <a:ext cx="2979657" cy="60083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55576" y="4892967"/>
            <a:ext cx="7479725" cy="1200329"/>
          </a:xfrm>
          <a:prstGeom prst="rect">
            <a:avLst/>
          </a:prstGeom>
        </p:spPr>
        <p:txBody>
          <a:bodyPr wrap="square">
            <a:spAutoFit/>
          </a:bodyPr>
          <a:lstStyle/>
          <a:p>
            <a:r>
              <a:rPr lang="zh-CN" altLang="en-US" sz="2400" dirty="0" smtClean="0">
                <a:latin typeface="田氏保钓体简" panose="02010800040101010101" pitchFamily="2" charset="-122"/>
                <a:ea typeface="田氏保钓体简" panose="02010800040101010101" pitchFamily="2" charset="-122"/>
              </a:rPr>
              <a:t>结论：在</a:t>
            </a:r>
            <a:r>
              <a:rPr lang="zh-CN" altLang="en-US" sz="2400" dirty="0">
                <a:latin typeface="田氏保钓体简" panose="02010800040101010101" pitchFamily="2" charset="-122"/>
                <a:ea typeface="田氏保钓体简" panose="02010800040101010101" pitchFamily="2" charset="-122"/>
              </a:rPr>
              <a:t>高维空间用距离来衡量样本相似性的方法已经渐渐失效。所以以距离为标准的分类算法在低维空间会有更好的表现。</a:t>
            </a:r>
          </a:p>
        </p:txBody>
      </p:sp>
    </p:spTree>
    <p:extLst>
      <p:ext uri="{BB962C8B-B14F-4D97-AF65-F5344CB8AC3E}">
        <p14:creationId xmlns:p14="http://schemas.microsoft.com/office/powerpoint/2010/main" val="37179283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怎么避免维度灾难？</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39</a:t>
            </a:fld>
            <a:endParaRPr lang="en-US" altLang="zh-CN">
              <a:solidFill>
                <a:srgbClr val="000000"/>
              </a:solidFill>
            </a:endParaRPr>
          </a:p>
        </p:txBody>
      </p:sp>
      <p:sp>
        <p:nvSpPr>
          <p:cNvPr id="6" name="矩形 5"/>
          <p:cNvSpPr/>
          <p:nvPr/>
        </p:nvSpPr>
        <p:spPr>
          <a:xfrm>
            <a:off x="755576" y="2060848"/>
            <a:ext cx="7560840" cy="1200329"/>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遗憾的是没有一个固定的法则定义在一个分类问题中应该用多少个特征。事实上，这取决于可提供的训练集大小、决策边界的复杂度、以及用的分类方法。</a:t>
            </a:r>
          </a:p>
        </p:txBody>
      </p:sp>
      <p:sp>
        <p:nvSpPr>
          <p:cNvPr id="7" name="矩形 6"/>
          <p:cNvSpPr/>
          <p:nvPr/>
        </p:nvSpPr>
        <p:spPr>
          <a:xfrm>
            <a:off x="580943" y="3544993"/>
            <a:ext cx="7910106"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solidFill>
                  <a:schemeClr val="tx1">
                    <a:lumMod val="65000"/>
                    <a:lumOff val="35000"/>
                  </a:schemeClr>
                </a:solidFill>
                <a:latin typeface="田氏保钓体简" panose="02010800040101010101" pitchFamily="2" charset="-122"/>
                <a:ea typeface="田氏保钓体简" panose="02010800040101010101" pitchFamily="2" charset="-122"/>
              </a:rPr>
              <a:t>让</a:t>
            </a:r>
            <a:r>
              <a:rPr lang="zh-CN" altLang="en-US" sz="2400" dirty="0" smtClean="0">
                <a:solidFill>
                  <a:schemeClr val="tx1">
                    <a:lumMod val="65000"/>
                    <a:lumOff val="35000"/>
                  </a:schemeClr>
                </a:solidFill>
                <a:latin typeface="田氏保钓体简" panose="02010800040101010101" pitchFamily="2" charset="-122"/>
                <a:ea typeface="田氏保钓体简" panose="02010800040101010101" pitchFamily="2" charset="-122"/>
              </a:rPr>
              <a:t>训练集可达到</a:t>
            </a:r>
            <a:r>
              <a:rPr lang="zh-CN" altLang="en-US" sz="2400" dirty="0">
                <a:solidFill>
                  <a:schemeClr val="tx1">
                    <a:lumMod val="65000"/>
                    <a:lumOff val="35000"/>
                  </a:schemeClr>
                </a:solidFill>
                <a:latin typeface="田氏保钓体简" panose="02010800040101010101" pitchFamily="2" charset="-122"/>
                <a:ea typeface="田氏保钓体简" panose="02010800040101010101" pitchFamily="2" charset="-122"/>
              </a:rPr>
              <a:t>理论上的无限个</a:t>
            </a:r>
            <a:r>
              <a:rPr lang="zh-CN" altLang="en-US" sz="2400" dirty="0" smtClean="0">
                <a:solidFill>
                  <a:schemeClr val="tx1">
                    <a:lumMod val="65000"/>
                    <a:lumOff val="35000"/>
                  </a:schemeClr>
                </a:solidFill>
                <a:latin typeface="田氏保钓体简" panose="02010800040101010101" pitchFamily="2" charset="-122"/>
                <a:ea typeface="田氏保钓体简" panose="02010800040101010101" pitchFamily="2" charset="-122"/>
              </a:rPr>
              <a:t>，就不</a:t>
            </a:r>
            <a:r>
              <a:rPr lang="zh-CN" altLang="en-US" sz="2400" dirty="0">
                <a:solidFill>
                  <a:schemeClr val="tx1">
                    <a:lumMod val="65000"/>
                    <a:lumOff val="35000"/>
                  </a:schemeClr>
                </a:solidFill>
                <a:latin typeface="田氏保钓体简" panose="02010800040101010101" pitchFamily="2" charset="-122"/>
                <a:ea typeface="田氏保钓体简" panose="02010800040101010101" pitchFamily="2" charset="-122"/>
              </a:rPr>
              <a:t>存在维度</a:t>
            </a:r>
            <a:r>
              <a:rPr lang="zh-CN" altLang="en-US" sz="2400" dirty="0" smtClean="0">
                <a:solidFill>
                  <a:schemeClr val="tx1">
                    <a:lumMod val="65000"/>
                    <a:lumOff val="35000"/>
                  </a:schemeClr>
                </a:solidFill>
                <a:latin typeface="田氏保钓体简" panose="02010800040101010101" pitchFamily="2" charset="-122"/>
                <a:ea typeface="田氏保钓体简" panose="02010800040101010101" pitchFamily="2" charset="-122"/>
              </a:rPr>
              <a:t>灾难</a:t>
            </a:r>
            <a:endParaRPr lang="en-US" altLang="zh-CN" sz="2400" dirty="0" smtClean="0">
              <a:solidFill>
                <a:schemeClr val="tx1">
                  <a:lumMod val="65000"/>
                  <a:lumOff val="35000"/>
                </a:schemeClr>
              </a:solidFill>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交叉</a:t>
            </a:r>
            <a:r>
              <a:rPr lang="zh-CN" altLang="en-US" sz="2400" dirty="0" smtClean="0">
                <a:latin typeface="田氏保钓体简" panose="02010800040101010101" pitchFamily="2" charset="-122"/>
                <a:ea typeface="田氏保钓体简" panose="02010800040101010101" pitchFamily="2" charset="-122"/>
              </a:rPr>
              <a:t>验证法</a:t>
            </a:r>
            <a:endParaRPr lang="en-US" altLang="zh-CN" sz="2400" dirty="0" smtClean="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降维</a:t>
            </a:r>
            <a:r>
              <a:rPr lang="zh-CN" altLang="en-US" sz="2400" dirty="0" smtClean="0">
                <a:latin typeface="田氏保钓体简" panose="02010800040101010101" pitchFamily="2" charset="-122"/>
                <a:ea typeface="田氏保钓体简" panose="02010800040101010101" pitchFamily="2" charset="-122"/>
              </a:rPr>
              <a:t>方法</a:t>
            </a:r>
            <a:r>
              <a:rPr lang="en-US" altLang="zh-CN" sz="2400" dirty="0" smtClean="0">
                <a:latin typeface="田氏保钓体简" panose="02010800040101010101" pitchFamily="2" charset="-122"/>
                <a:ea typeface="田氏保钓体简" panose="02010800040101010101" pitchFamily="2" charset="-122"/>
              </a:rPr>
              <a:t>PCA</a:t>
            </a:r>
            <a:endParaRPr lang="zh-CN" altLang="en-US" sz="2400" dirty="0">
              <a:latin typeface="田氏保钓体简" panose="02010800040101010101" pitchFamily="2" charset="-122"/>
              <a:ea typeface="田氏保钓体简" panose="02010800040101010101" pitchFamily="2" charset="-122"/>
            </a:endParaRPr>
          </a:p>
        </p:txBody>
      </p:sp>
      <p:sp>
        <p:nvSpPr>
          <p:cNvPr id="8" name="矩形 7"/>
          <p:cNvSpPr/>
          <p:nvPr/>
        </p:nvSpPr>
        <p:spPr>
          <a:xfrm>
            <a:off x="323528" y="5775647"/>
            <a:ext cx="8280920" cy="461665"/>
          </a:xfrm>
          <a:prstGeom prst="rect">
            <a:avLst/>
          </a:prstGeom>
        </p:spPr>
        <p:txBody>
          <a:bodyPr wrap="square">
            <a:spAutoFit/>
          </a:bodyPr>
          <a:lstStyle/>
          <a:p>
            <a:r>
              <a:rPr lang="zh-CN" altLang="en-US" sz="2400" dirty="0">
                <a:solidFill>
                  <a:srgbClr val="C00000"/>
                </a:solidFill>
                <a:latin typeface="田氏保钓体简" panose="02010800040101010101" pitchFamily="2" charset="-122"/>
                <a:ea typeface="田氏保钓体简" panose="02010800040101010101" pitchFamily="2" charset="-122"/>
              </a:rPr>
              <a:t>“维数灾难”通常是用来作为不要处理高维数据的无力借口。</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79912" y="4759540"/>
            <a:ext cx="1198626" cy="1079557"/>
          </a:xfrm>
          <a:prstGeom prst="rect">
            <a:avLst/>
          </a:prstGeom>
        </p:spPr>
      </p:pic>
    </p:spTree>
    <p:extLst>
      <p:ext uri="{BB962C8B-B14F-4D97-AF65-F5344CB8AC3E}">
        <p14:creationId xmlns:p14="http://schemas.microsoft.com/office/powerpoint/2010/main" val="40040828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a:t>
            </a:fld>
            <a:endParaRPr lang="en-US" altLang="zh-CN">
              <a:solidFill>
                <a:srgbClr val="000000"/>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2132856"/>
            <a:ext cx="5381625"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标题 1"/>
          <p:cNvSpPr>
            <a:spLocks noGrp="1"/>
          </p:cNvSpPr>
          <p:nvPr>
            <p:ph type="title"/>
          </p:nvPr>
        </p:nvSpPr>
        <p:spPr>
          <a:xfrm>
            <a:off x="1150938" y="214313"/>
            <a:ext cx="7793037" cy="1462087"/>
          </a:xfrm>
        </p:spPr>
        <p:txBody>
          <a:bodyPr/>
          <a:lstStyle/>
          <a:p>
            <a:r>
              <a:rPr lang="zh-CN" altLang="en-US" sz="3600" kern="1200" dirty="0" smtClean="0">
                <a:solidFill>
                  <a:srgbClr val="000000"/>
                </a:solidFill>
                <a:latin typeface="Tahoma" pitchFamily="34" charset="0"/>
                <a:ea typeface="方正启体简体" pitchFamily="65" charset="-122"/>
                <a:cs typeface="+mn-cs"/>
              </a:rPr>
              <a:t>向量化</a:t>
            </a:r>
            <a:endParaRPr lang="zh-CN" altLang="en-US" sz="3600" kern="1200" dirty="0">
              <a:solidFill>
                <a:srgbClr val="000000"/>
              </a:solidFill>
              <a:latin typeface="Tahoma" pitchFamily="34" charset="0"/>
              <a:ea typeface="方正启体简体" pitchFamily="65" charset="-122"/>
              <a:cs typeface="+mn-cs"/>
            </a:endParaRPr>
          </a:p>
        </p:txBody>
      </p:sp>
    </p:spTree>
    <p:extLst>
      <p:ext uri="{BB962C8B-B14F-4D97-AF65-F5344CB8AC3E}">
        <p14:creationId xmlns:p14="http://schemas.microsoft.com/office/powerpoint/2010/main" val="30375144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043608" y="1808163"/>
            <a:ext cx="7436172" cy="1981200"/>
          </a:xfrm>
        </p:spPr>
        <p:txBody>
          <a:bodyPr/>
          <a:lstStyle/>
          <a:p>
            <a:pPr algn="ctr" eaLnBrk="1" hangingPunct="1"/>
            <a:r>
              <a:rPr lang="zh-CN" altLang="en-US" sz="4800" kern="1200" dirty="0">
                <a:solidFill>
                  <a:srgbClr val="000000"/>
                </a:solidFill>
                <a:latin typeface="Tahoma" pitchFamily="34" charset="0"/>
                <a:ea typeface="方正启体简体" pitchFamily="65" charset="-122"/>
              </a:rPr>
              <a:t> 主成分分析</a:t>
            </a:r>
            <a:r>
              <a:rPr lang="en-US" altLang="zh-CN" sz="4800" kern="1200" dirty="0" smtClean="0">
                <a:solidFill>
                  <a:srgbClr val="000000"/>
                </a:solidFill>
                <a:latin typeface="Tahoma" pitchFamily="34" charset="0"/>
                <a:ea typeface="方正启体简体" pitchFamily="65" charset="-122"/>
              </a:rPr>
              <a:t/>
            </a:r>
            <a:br>
              <a:rPr lang="en-US" altLang="zh-CN" sz="4800" kern="1200" dirty="0" smtClean="0">
                <a:solidFill>
                  <a:srgbClr val="000000"/>
                </a:solidFill>
                <a:latin typeface="Tahoma" pitchFamily="34" charset="0"/>
                <a:ea typeface="方正启体简体" pitchFamily="65" charset="-122"/>
              </a:rPr>
            </a:br>
            <a:r>
              <a:rPr lang="en-US" altLang="zh-CN" sz="2800" dirty="0" smtClean="0">
                <a:solidFill>
                  <a:srgbClr val="000000"/>
                </a:solidFill>
                <a:latin typeface="Monotype Corsiva" pitchFamily="66" charset="0"/>
                <a:ea typeface="方正启体简体" pitchFamily="65" charset="-122"/>
              </a:rPr>
              <a:t>Principal Component Analysis</a:t>
            </a:r>
          </a:p>
        </p:txBody>
      </p:sp>
    </p:spTree>
    <p:extLst>
      <p:ext uri="{BB962C8B-B14F-4D97-AF65-F5344CB8AC3E}">
        <p14:creationId xmlns:p14="http://schemas.microsoft.com/office/powerpoint/2010/main" val="34945629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有什么</a:t>
            </a:r>
            <a:r>
              <a:rPr lang="zh-CN" altLang="en-US" sz="3600" kern="1200" dirty="0" smtClean="0">
                <a:solidFill>
                  <a:srgbClr val="000000"/>
                </a:solidFill>
                <a:latin typeface="Tahoma" pitchFamily="34" charset="0"/>
                <a:ea typeface="方正启体简体" pitchFamily="65" charset="-122"/>
                <a:cs typeface="+mn-cs"/>
              </a:rPr>
              <a:t>用？</a:t>
            </a:r>
            <a:endParaRPr lang="zh-CN" altLang="en-US" sz="3600" kern="1200" dirty="0">
              <a:solidFill>
                <a:srgbClr val="000000"/>
              </a:solidFill>
              <a:latin typeface="Tahoma" pitchFamily="34" charset="0"/>
              <a:ea typeface="方正启体简体" pitchFamily="65" charset="-122"/>
              <a:cs typeface="+mn-cs"/>
            </a:endParaRPr>
          </a:p>
        </p:txBody>
      </p:sp>
      <p:sp>
        <p:nvSpPr>
          <p:cNvPr id="3" name="内容占位符 2"/>
          <p:cNvSpPr>
            <a:spLocks noGrp="1"/>
          </p:cNvSpPr>
          <p:nvPr>
            <p:ph idx="1"/>
          </p:nvPr>
        </p:nvSpPr>
        <p:spPr>
          <a:xfrm>
            <a:off x="1264096" y="2132856"/>
            <a:ext cx="5396136" cy="2880320"/>
          </a:xfrm>
        </p:spPr>
        <p:txBody>
          <a:bodyPr/>
          <a:lstStyle/>
          <a:p>
            <a:r>
              <a:rPr lang="zh-CN" altLang="en-US" dirty="0">
                <a:latin typeface="田氏保钓体简" panose="02010800040101010101" pitchFamily="2" charset="-122"/>
                <a:ea typeface="田氏保钓体简" panose="02010800040101010101" pitchFamily="2" charset="-122"/>
              </a:rPr>
              <a:t>数据压缩</a:t>
            </a:r>
            <a:endParaRPr lang="en-US" altLang="zh-CN" dirty="0">
              <a:latin typeface="田氏保钓体简" panose="02010800040101010101" pitchFamily="2" charset="-122"/>
              <a:ea typeface="田氏保钓体简" panose="02010800040101010101" pitchFamily="2" charset="-122"/>
            </a:endParaRPr>
          </a:p>
          <a:p>
            <a:r>
              <a:rPr lang="zh-CN" altLang="en-US" dirty="0">
                <a:latin typeface="田氏保钓体简" panose="02010800040101010101" pitchFamily="2" charset="-122"/>
                <a:ea typeface="田氏保钓体简" panose="02010800040101010101" pitchFamily="2" charset="-122"/>
              </a:rPr>
              <a:t>数据降</a:t>
            </a:r>
            <a:r>
              <a:rPr lang="zh-CN" altLang="en-US" dirty="0" smtClean="0">
                <a:latin typeface="田氏保钓体简" panose="02010800040101010101" pitchFamily="2" charset="-122"/>
                <a:ea typeface="田氏保钓体简" panose="02010800040101010101" pitchFamily="2" charset="-122"/>
              </a:rPr>
              <a:t>维</a:t>
            </a:r>
            <a:endParaRPr lang="en-US" altLang="zh-CN" dirty="0" smtClean="0">
              <a:latin typeface="田氏保钓体简" panose="02010800040101010101" pitchFamily="2" charset="-122"/>
              <a:ea typeface="田氏保钓体简" panose="02010800040101010101" pitchFamily="2" charset="-122"/>
            </a:endParaRPr>
          </a:p>
          <a:p>
            <a:r>
              <a:rPr lang="zh-CN" altLang="en-US" dirty="0">
                <a:latin typeface="田氏保钓体简" panose="02010800040101010101" pitchFamily="2" charset="-122"/>
                <a:ea typeface="田氏保钓体简" panose="02010800040101010101" pitchFamily="2" charset="-122"/>
              </a:rPr>
              <a:t>数据</a:t>
            </a:r>
            <a:r>
              <a:rPr lang="zh-CN" altLang="en-US" dirty="0" smtClean="0">
                <a:latin typeface="田氏保钓体简" panose="02010800040101010101" pitchFamily="2" charset="-122"/>
                <a:ea typeface="田氏保钓体简" panose="02010800040101010101" pitchFamily="2" charset="-122"/>
              </a:rPr>
              <a:t>可视化</a:t>
            </a:r>
            <a:endParaRPr lang="en-US" altLang="zh-CN" dirty="0" smtClean="0">
              <a:latin typeface="田氏保钓体简" panose="02010800040101010101" pitchFamily="2" charset="-122"/>
              <a:ea typeface="田氏保钓体简" panose="02010800040101010101" pitchFamily="2" charset="-122"/>
            </a:endParaRPr>
          </a:p>
          <a:p>
            <a:r>
              <a:rPr lang="zh-CN" altLang="en-US" dirty="0" smtClean="0">
                <a:latin typeface="田氏保钓体简" panose="02010800040101010101" pitchFamily="2" charset="-122"/>
                <a:ea typeface="田氏保钓体简" panose="02010800040101010101" pitchFamily="2" charset="-122"/>
              </a:rPr>
              <a:t>去除噪音和冗余</a:t>
            </a:r>
            <a:endParaRPr lang="en-US" altLang="zh-CN" dirty="0" smtClean="0">
              <a:latin typeface="田氏保钓体简" panose="02010800040101010101" pitchFamily="2" charset="-122"/>
              <a:ea typeface="田氏保钓体简" panose="02010800040101010101" pitchFamily="2" charset="-122"/>
            </a:endParaRPr>
          </a:p>
          <a:p>
            <a:endParaRPr lang="en-US" altLang="zh-CN" dirty="0" smtClean="0">
              <a:latin typeface="田氏保钓体简" panose="02010800040101010101" pitchFamily="2" charset="-122"/>
              <a:ea typeface="田氏保钓体简" panose="02010800040101010101" pitchFamily="2" charset="-122"/>
            </a:endParaRPr>
          </a:p>
          <a:p>
            <a:endParaRPr lang="en-US" altLang="zh-CN" dirty="0" smtClean="0">
              <a:latin typeface="田氏保钓体简" panose="02010800040101010101" pitchFamily="2" charset="-122"/>
              <a:ea typeface="田氏保钓体简" panose="02010800040101010101" pitchFamily="2" charset="-122"/>
            </a:endParaRPr>
          </a:p>
          <a:p>
            <a:endParaRPr lang="en-US" altLang="zh-CN" dirty="0">
              <a:latin typeface="田氏保钓体简" panose="02010800040101010101" pitchFamily="2" charset="-122"/>
              <a:ea typeface="田氏保钓体简" panose="02010800040101010101" pitchFamily="2" charset="-122"/>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41</a:t>
            </a:fld>
            <a:endParaRPr lang="en-US" altLang="zh-CN">
              <a:solidFill>
                <a:srgbClr val="000000"/>
              </a:solidFill>
            </a:endParaRPr>
          </a:p>
        </p:txBody>
      </p:sp>
      <p:sp>
        <p:nvSpPr>
          <p:cNvPr id="5" name="内容占位符 2"/>
          <p:cNvSpPr txBox="1">
            <a:spLocks/>
          </p:cNvSpPr>
          <p:nvPr/>
        </p:nvSpPr>
        <p:spPr bwMode="auto">
          <a:xfrm>
            <a:off x="1308587" y="4509120"/>
            <a:ext cx="5783693" cy="18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a:buFont typeface="Wingdings" panose="05000000000000000000" pitchFamily="2" charset="2"/>
              <a:buChar char="ü"/>
            </a:pPr>
            <a:r>
              <a:rPr lang="zh-CN" altLang="en-US" kern="0" dirty="0" smtClean="0">
                <a:latin typeface="田氏保钓体简" panose="02010800040101010101" pitchFamily="2" charset="-122"/>
                <a:ea typeface="田氏保钓体简" panose="02010800040101010101" pitchFamily="2" charset="-122"/>
              </a:rPr>
              <a:t>图像识别（人脸识别）</a:t>
            </a:r>
            <a:endParaRPr lang="en-US" altLang="zh-CN" kern="0" dirty="0" smtClean="0">
              <a:latin typeface="田氏保钓体简" panose="02010800040101010101" pitchFamily="2" charset="-122"/>
              <a:ea typeface="田氏保钓体简" panose="02010800040101010101" pitchFamily="2" charset="-122"/>
            </a:endParaRPr>
          </a:p>
          <a:p>
            <a:pPr>
              <a:buFont typeface="Wingdings" panose="05000000000000000000" pitchFamily="2" charset="2"/>
              <a:buChar char="ü"/>
            </a:pPr>
            <a:r>
              <a:rPr lang="zh-CN" altLang="en-US" kern="0" dirty="0" smtClean="0">
                <a:latin typeface="田氏保钓体简" panose="02010800040101010101" pitchFamily="2" charset="-122"/>
                <a:ea typeface="田氏保钓体简" panose="02010800040101010101" pitchFamily="2" charset="-122"/>
              </a:rPr>
              <a:t>计算机图形</a:t>
            </a:r>
            <a:endParaRPr lang="en-US" altLang="zh-CN" kern="0" dirty="0" smtClean="0">
              <a:latin typeface="田氏保钓体简" panose="02010800040101010101" pitchFamily="2" charset="-122"/>
              <a:ea typeface="田氏保钓体简" panose="02010800040101010101" pitchFamily="2" charset="-122"/>
            </a:endParaRPr>
          </a:p>
          <a:p>
            <a:pPr>
              <a:buFont typeface="Wingdings" panose="05000000000000000000" pitchFamily="2" charset="2"/>
              <a:buChar char="ü"/>
            </a:pPr>
            <a:r>
              <a:rPr lang="zh-CN" altLang="en-US" kern="0" dirty="0">
                <a:latin typeface="田氏保钓体简" panose="02010800040101010101" pitchFamily="2" charset="-122"/>
                <a:ea typeface="田氏保钓体简" panose="02010800040101010101" pitchFamily="2" charset="-122"/>
              </a:rPr>
              <a:t>神经科学</a:t>
            </a:r>
            <a:endParaRPr lang="en-US" altLang="zh-CN" kern="0" dirty="0" smtClean="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33542372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331640" y="1196752"/>
            <a:ext cx="4104456" cy="646331"/>
          </a:xfrm>
          <a:prstGeom prst="rect">
            <a:avLst/>
          </a:prstGeom>
          <a:noFill/>
        </p:spPr>
        <p:txBody>
          <a:bodyPr wrap="square" rtlCol="0">
            <a:spAutoFit/>
          </a:bodyPr>
          <a:lstStyle/>
          <a:p>
            <a:r>
              <a:rPr lang="zh-CN" altLang="en-US" sz="3600" dirty="0" smtClean="0">
                <a:solidFill>
                  <a:srgbClr val="000000"/>
                </a:solidFill>
                <a:latin typeface="Tahoma" pitchFamily="34" charset="0"/>
                <a:ea typeface="方正启体简体" pitchFamily="65" charset="-122"/>
                <a:sym typeface="+mn-ea"/>
              </a:rPr>
              <a:t>背景</a:t>
            </a:r>
            <a:r>
              <a:rPr lang="zh-CN" altLang="en-US" sz="3600" dirty="0">
                <a:solidFill>
                  <a:srgbClr val="000000"/>
                </a:solidFill>
                <a:latin typeface="Tahoma" pitchFamily="34" charset="0"/>
                <a:ea typeface="方正启体简体" pitchFamily="65" charset="-122"/>
                <a:sym typeface="+mn-ea"/>
              </a:rPr>
              <a:t>分析</a:t>
            </a:r>
          </a:p>
        </p:txBody>
      </p:sp>
      <p:sp>
        <p:nvSpPr>
          <p:cNvPr id="2" name="文本框 1"/>
          <p:cNvSpPr txBox="1"/>
          <p:nvPr/>
        </p:nvSpPr>
        <p:spPr>
          <a:xfrm>
            <a:off x="899592" y="2304627"/>
            <a:ext cx="7390765" cy="2862322"/>
          </a:xfrm>
          <a:prstGeom prst="rect">
            <a:avLst/>
          </a:prstGeom>
          <a:noFill/>
        </p:spPr>
        <p:txBody>
          <a:bodyPr wrap="square" rtlCol="0">
            <a:spAutoFit/>
          </a:bodyPr>
          <a:lstStyle/>
          <a:p>
            <a:pPr algn="just">
              <a:lnSpc>
                <a:spcPct val="150000"/>
              </a:lnSpc>
            </a:pPr>
            <a:r>
              <a:rPr lang="en-US" altLang="zh-CN" sz="2400" dirty="0" smtClean="0">
                <a:latin typeface="田氏保钓体简" panose="02010800040101010101" pitchFamily="2" charset="-122"/>
                <a:ea typeface="田氏保钓体简" panose="02010800040101010101" pitchFamily="2" charset="-122"/>
                <a:sym typeface="+mn-ea"/>
              </a:rPr>
              <a:t>PCA</a:t>
            </a:r>
            <a:r>
              <a:rPr lang="zh-CN" altLang="en-US" sz="2400" dirty="0">
                <a:latin typeface="田氏保钓体简" panose="02010800040101010101" pitchFamily="2" charset="-122"/>
                <a:ea typeface="田氏保钓体简" panose="02010800040101010101" pitchFamily="2" charset="-122"/>
                <a:sym typeface="+mn-ea"/>
              </a:rPr>
              <a:t>（</a:t>
            </a:r>
            <a:r>
              <a:rPr lang="en-US" altLang="zh-CN" sz="2400" dirty="0">
                <a:latin typeface="田氏保钓体简" panose="02010800040101010101" pitchFamily="2" charset="-122"/>
                <a:ea typeface="田氏保钓体简" panose="02010800040101010101" pitchFamily="2" charset="-122"/>
                <a:sym typeface="+mn-ea"/>
              </a:rPr>
              <a:t>Principal Component Analysis</a:t>
            </a:r>
            <a:r>
              <a:rPr lang="zh-CN" altLang="en-US" sz="2400" dirty="0">
                <a:latin typeface="田氏保钓体简" panose="02010800040101010101" pitchFamily="2" charset="-122"/>
                <a:ea typeface="田氏保钓体简" panose="02010800040101010101" pitchFamily="2" charset="-122"/>
                <a:sym typeface="+mn-ea"/>
              </a:rPr>
              <a:t>）是一种常用的数据分析方法。</a:t>
            </a:r>
            <a:r>
              <a:rPr lang="en-US" altLang="zh-CN" sz="2400" dirty="0">
                <a:latin typeface="田氏保钓体简" panose="02010800040101010101" pitchFamily="2" charset="-122"/>
                <a:ea typeface="田氏保钓体简" panose="02010800040101010101" pitchFamily="2" charset="-122"/>
                <a:sym typeface="+mn-ea"/>
              </a:rPr>
              <a:t>PCA</a:t>
            </a:r>
            <a:r>
              <a:rPr lang="zh-CN" altLang="en-US" sz="2400" dirty="0">
                <a:latin typeface="田氏保钓体简" panose="02010800040101010101" pitchFamily="2" charset="-122"/>
                <a:ea typeface="田氏保钓体简" panose="02010800040101010101" pitchFamily="2" charset="-122"/>
                <a:sym typeface="+mn-ea"/>
              </a:rPr>
              <a:t>通过线性变换将原始数据变换为一组各维度线性无关的表示，可用于提取数据的主要特征分量，常用于高维数据的降</a:t>
            </a:r>
            <a:r>
              <a:rPr lang="zh-CN" altLang="en-US" sz="2400" dirty="0" smtClean="0">
                <a:latin typeface="田氏保钓体简" panose="02010800040101010101" pitchFamily="2" charset="-122"/>
                <a:ea typeface="田氏保钓体简" panose="02010800040101010101" pitchFamily="2" charset="-122"/>
                <a:sym typeface="+mn-ea"/>
              </a:rPr>
              <a:t>维。</a:t>
            </a:r>
            <a:r>
              <a:rPr lang="en-US" altLang="zh-CN" sz="2400" dirty="0">
                <a:solidFill>
                  <a:srgbClr val="FF0000"/>
                </a:solidFill>
                <a:latin typeface="田氏保钓体简" panose="02010800040101010101" pitchFamily="2" charset="-122"/>
                <a:ea typeface="田氏保钓体简" panose="02010800040101010101" pitchFamily="2" charset="-122"/>
                <a:sym typeface="+mn-ea"/>
              </a:rPr>
              <a:t> PCA</a:t>
            </a:r>
            <a:r>
              <a:rPr lang="zh-CN" altLang="en-US" sz="2400" dirty="0">
                <a:solidFill>
                  <a:srgbClr val="FF0000"/>
                </a:solidFill>
                <a:latin typeface="田氏保钓体简" panose="02010800040101010101" pitchFamily="2" charset="-122"/>
                <a:ea typeface="田氏保钓体简" panose="02010800040101010101" pitchFamily="2" charset="-122"/>
                <a:sym typeface="+mn-ea"/>
              </a:rPr>
              <a:t>的优点</a:t>
            </a:r>
            <a:r>
              <a:rPr lang="zh-CN" altLang="en-US" sz="2400" dirty="0">
                <a:latin typeface="田氏保钓体简" panose="02010800040101010101" pitchFamily="2" charset="-122"/>
                <a:ea typeface="田氏保钓体简" panose="02010800040101010101" pitchFamily="2" charset="-122"/>
                <a:sym typeface="+mn-ea"/>
              </a:rPr>
              <a:t>是简单，而且无参数限制，可以方便的应用与各个</a:t>
            </a:r>
            <a:r>
              <a:rPr lang="zh-CN" altLang="en-US" sz="2400" dirty="0" smtClean="0">
                <a:latin typeface="田氏保钓体简" panose="02010800040101010101" pitchFamily="2" charset="-122"/>
                <a:ea typeface="田氏保钓体简" panose="02010800040101010101" pitchFamily="2" charset="-122"/>
                <a:sym typeface="+mn-ea"/>
              </a:rPr>
              <a:t>场合。</a:t>
            </a:r>
            <a:endParaRPr lang="zh-CN" altLang="en-US" sz="2400" dirty="0">
              <a:latin typeface="田氏保钓体简" panose="02010800040101010101" pitchFamily="2" charset="-122"/>
              <a:ea typeface="田氏保钓体简" panose="02010800040101010101" pitchFamily="2" charset="-122"/>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42</a:t>
            </a:fld>
            <a:endParaRPr lang="en-US" altLang="zh-CN">
              <a:solidFill>
                <a:srgbClr val="000000"/>
              </a:solidFill>
            </a:endParaRPr>
          </a:p>
        </p:txBody>
      </p:sp>
    </p:spTree>
    <p:extLst>
      <p:ext uri="{BB962C8B-B14F-4D97-AF65-F5344CB8AC3E}">
        <p14:creationId xmlns:p14="http://schemas.microsoft.com/office/powerpoint/2010/main" val="134372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例子</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43</a:t>
            </a:fld>
            <a:endParaRPr lang="en-US" altLang="zh-CN">
              <a:solidFill>
                <a:srgbClr val="000000"/>
              </a:solidFill>
            </a:endParaRPr>
          </a:p>
        </p:txBody>
      </p:sp>
      <mc:AlternateContent xmlns:mc="http://schemas.openxmlformats.org/markup-compatibility/2006" xmlns:a14="http://schemas.microsoft.com/office/drawing/2010/main">
        <mc:Choice Requires="a14">
          <p:sp>
            <p:nvSpPr>
              <p:cNvPr id="8" name="文本框 1"/>
              <p:cNvSpPr txBox="1"/>
              <p:nvPr/>
            </p:nvSpPr>
            <p:spPr>
              <a:xfrm>
                <a:off x="755576" y="2132856"/>
                <a:ext cx="7390765" cy="3785652"/>
              </a:xfrm>
              <a:prstGeom prst="rect">
                <a:avLst/>
              </a:prstGeom>
              <a:noFill/>
            </p:spPr>
            <p:txBody>
              <a:bodyPr wrap="square" rtlCol="0">
                <a:spAutoFit/>
              </a:bodyPr>
              <a:lstStyle/>
              <a:p>
                <a:pPr indent="457200"/>
                <a:r>
                  <a:rPr lang="zh-CN" altLang="en-US" sz="2400" dirty="0">
                    <a:latin typeface="田氏保钓体简" panose="02010800040101010101" pitchFamily="2" charset="-122"/>
                    <a:ea typeface="田氏保钓体简" panose="02010800040101010101" pitchFamily="2" charset="-122"/>
                  </a:rPr>
                  <a:t>一般情况下，</a:t>
                </a:r>
                <a:r>
                  <a:rPr lang="zh-CN" altLang="en-US" sz="2400" dirty="0" smtClean="0">
                    <a:latin typeface="田氏保钓体简" panose="02010800040101010101" pitchFamily="2" charset="-122"/>
                    <a:ea typeface="田氏保钓体简" panose="02010800040101010101" pitchFamily="2" charset="-122"/>
                  </a:rPr>
                  <a:t>在机器学习</a:t>
                </a:r>
                <a:r>
                  <a:rPr lang="zh-CN" altLang="en-US" sz="2400" dirty="0">
                    <a:latin typeface="田氏保钓体简" panose="02010800040101010101" pitchFamily="2" charset="-122"/>
                    <a:ea typeface="田氏保钓体简" panose="02010800040101010101" pitchFamily="2" charset="-122"/>
                  </a:rPr>
                  <a:t>中，数据被表示为向量。例如某个淘宝店</a:t>
                </a:r>
                <a:r>
                  <a:rPr lang="en-US" altLang="zh-CN" sz="2400" dirty="0" smtClean="0">
                    <a:latin typeface="田氏保钓体简" panose="02010800040101010101" pitchFamily="2" charset="-122"/>
                    <a:ea typeface="田氏保钓体简" panose="02010800040101010101" pitchFamily="2" charset="-122"/>
                  </a:rPr>
                  <a:t>2016</a:t>
                </a:r>
                <a:r>
                  <a:rPr lang="zh-CN" altLang="en-US" sz="2400" dirty="0" smtClean="0">
                    <a:latin typeface="田氏保钓体简" panose="02010800040101010101" pitchFamily="2" charset="-122"/>
                    <a:ea typeface="田氏保钓体简" panose="02010800040101010101" pitchFamily="2" charset="-122"/>
                  </a:rPr>
                  <a:t>年</a:t>
                </a:r>
                <a:r>
                  <a:rPr lang="zh-CN" altLang="en-US" sz="2400" dirty="0">
                    <a:latin typeface="田氏保钓体简" panose="02010800040101010101" pitchFamily="2" charset="-122"/>
                    <a:ea typeface="田氏保钓体简" panose="02010800040101010101" pitchFamily="2" charset="-122"/>
                  </a:rPr>
                  <a:t>全年的流量及交易情况可以看成一组记录的集合，其中每一天的数据是一条记录，格式如下：</a:t>
                </a:r>
                <a:endParaRPr lang="en-US" altLang="zh-CN" sz="2400" dirty="0">
                  <a:latin typeface="田氏保钓体简" panose="02010800040101010101" pitchFamily="2" charset="-122"/>
                  <a:ea typeface="田氏保钓体简" panose="02010800040101010101" pitchFamily="2" charset="-122"/>
                </a:endParaRPr>
              </a:p>
              <a:p>
                <a:pPr indent="457200"/>
                <a:endParaRPr lang="en-US" altLang="zh-CN" sz="2400" dirty="0">
                  <a:latin typeface="田氏保钓体简" panose="02010800040101010101" pitchFamily="2" charset="-122"/>
                  <a:ea typeface="田氏保钓体简" panose="02010800040101010101" pitchFamily="2" charset="-122"/>
                </a:endParaRPr>
              </a:p>
              <a:p>
                <a:r>
                  <a:rPr lang="en-US" altLang="zh-CN" sz="2400" i="1" dirty="0">
                    <a:latin typeface="田氏保钓体简" panose="02010800040101010101" pitchFamily="2" charset="-122"/>
                    <a:ea typeface="田氏保钓体简" panose="02010800040101010101" pitchFamily="2" charset="-122"/>
                  </a:rPr>
                  <a:t>(</a:t>
                </a:r>
                <a:r>
                  <a:rPr lang="zh-CN" altLang="en-US" sz="2400" i="1" dirty="0">
                    <a:latin typeface="田氏保钓体简" panose="02010800040101010101" pitchFamily="2" charset="-122"/>
                    <a:ea typeface="田氏保钓体简" panose="02010800040101010101" pitchFamily="2" charset="-122"/>
                  </a:rPr>
                  <a:t>日期</a:t>
                </a:r>
                <a:r>
                  <a:rPr lang="en-US" altLang="zh-CN" sz="2400" i="1" dirty="0">
                    <a:latin typeface="田氏保钓体简" panose="02010800040101010101" pitchFamily="2" charset="-122"/>
                    <a:ea typeface="田氏保钓体简" panose="02010800040101010101" pitchFamily="2" charset="-122"/>
                  </a:rPr>
                  <a:t>, </a:t>
                </a:r>
                <a:r>
                  <a:rPr lang="zh-CN" altLang="en-US" sz="2400" i="1" dirty="0">
                    <a:latin typeface="田氏保钓体简" panose="02010800040101010101" pitchFamily="2" charset="-122"/>
                    <a:ea typeface="田氏保钓体简" panose="02010800040101010101" pitchFamily="2" charset="-122"/>
                  </a:rPr>
                  <a:t>浏览量</a:t>
                </a:r>
                <a:r>
                  <a:rPr lang="en-US" altLang="zh-CN" sz="2400" i="1" dirty="0">
                    <a:latin typeface="田氏保钓体简" panose="02010800040101010101" pitchFamily="2" charset="-122"/>
                    <a:ea typeface="田氏保钓体简" panose="02010800040101010101" pitchFamily="2" charset="-122"/>
                  </a:rPr>
                  <a:t>, </a:t>
                </a:r>
                <a:r>
                  <a:rPr lang="zh-CN" altLang="en-US" sz="2400" i="1" dirty="0">
                    <a:latin typeface="田氏保钓体简" panose="02010800040101010101" pitchFamily="2" charset="-122"/>
                    <a:ea typeface="田氏保钓体简" panose="02010800040101010101" pitchFamily="2" charset="-122"/>
                  </a:rPr>
                  <a:t>访客数</a:t>
                </a:r>
                <a:r>
                  <a:rPr lang="en-US" altLang="zh-CN" sz="2400" i="1" dirty="0">
                    <a:latin typeface="田氏保钓体简" panose="02010800040101010101" pitchFamily="2" charset="-122"/>
                    <a:ea typeface="田氏保钓体简" panose="02010800040101010101" pitchFamily="2" charset="-122"/>
                  </a:rPr>
                  <a:t>, </a:t>
                </a:r>
                <a:r>
                  <a:rPr lang="zh-CN" altLang="en-US" sz="2400" i="1" dirty="0">
                    <a:latin typeface="田氏保钓体简" panose="02010800040101010101" pitchFamily="2" charset="-122"/>
                    <a:ea typeface="田氏保钓体简" panose="02010800040101010101" pitchFamily="2" charset="-122"/>
                  </a:rPr>
                  <a:t>下单数</a:t>
                </a:r>
                <a:r>
                  <a:rPr lang="en-US" altLang="zh-CN" sz="2400" i="1" dirty="0">
                    <a:latin typeface="田氏保钓体简" panose="02010800040101010101" pitchFamily="2" charset="-122"/>
                    <a:ea typeface="田氏保钓体简" panose="02010800040101010101" pitchFamily="2" charset="-122"/>
                  </a:rPr>
                  <a:t>, </a:t>
                </a:r>
                <a:r>
                  <a:rPr lang="zh-CN" altLang="en-US" sz="2400" i="1" dirty="0">
                    <a:latin typeface="田氏保钓体简" panose="02010800040101010101" pitchFamily="2" charset="-122"/>
                    <a:ea typeface="田氏保钓体简" panose="02010800040101010101" pitchFamily="2" charset="-122"/>
                  </a:rPr>
                  <a:t>成交数</a:t>
                </a:r>
                <a:r>
                  <a:rPr lang="en-US" altLang="zh-CN" sz="2400" i="1" dirty="0">
                    <a:latin typeface="田氏保钓体简" panose="02010800040101010101" pitchFamily="2" charset="-122"/>
                    <a:ea typeface="田氏保钓体简" panose="02010800040101010101" pitchFamily="2" charset="-122"/>
                  </a:rPr>
                  <a:t>, </a:t>
                </a:r>
                <a:r>
                  <a:rPr lang="zh-CN" altLang="en-US" sz="2400" i="1" dirty="0">
                    <a:latin typeface="田氏保钓体简" panose="02010800040101010101" pitchFamily="2" charset="-122"/>
                    <a:ea typeface="田氏保钓体简" panose="02010800040101010101" pitchFamily="2" charset="-122"/>
                  </a:rPr>
                  <a:t>成交金额</a:t>
                </a:r>
                <a:r>
                  <a:rPr lang="en-US" altLang="zh-CN" sz="2400" i="1" dirty="0">
                    <a:latin typeface="田氏保钓体简" panose="02010800040101010101" pitchFamily="2" charset="-122"/>
                    <a:ea typeface="田氏保钓体简" panose="02010800040101010101" pitchFamily="2" charset="-122"/>
                  </a:rPr>
                  <a:t>)</a:t>
                </a: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每条记录可以被表示为一个五维向量，其中一条看起来大约是这个样子：</a:t>
                </a:r>
                <a:endParaRPr lang="en-US" altLang="zh-CN" sz="2400" dirty="0">
                  <a:latin typeface="田氏保钓体简" panose="02010800040101010101" pitchFamily="2" charset="-122"/>
                  <a:ea typeface="田氏保钓体简" panose="02010800040101010101" pitchFamily="2" charset="-122"/>
                </a:endParaRPr>
              </a:p>
              <a:p>
                <a:pPr/>
                <a14:m>
                  <m:oMathPara xmlns:m="http://schemas.openxmlformats.org/officeDocument/2006/math">
                    <m:oMathParaPr>
                      <m:jc m:val="centerGroup"/>
                    </m:oMathParaPr>
                    <m:oMath xmlns:m="http://schemas.openxmlformats.org/officeDocument/2006/math">
                      <m:sSup>
                        <m:sSupPr>
                          <m:ctrlPr>
                            <a:rPr lang="en-US" altLang="zh-CN" sz="2400" i="1">
                              <a:latin typeface="Cambria Math"/>
                            </a:rPr>
                          </m:ctrlPr>
                        </m:sSupPr>
                        <m:e>
                          <m:r>
                            <a:rPr lang="en-US" altLang="zh-CN" sz="2400" i="1">
                              <a:latin typeface="Cambria Math" panose="02040503050406030204" pitchFamily="18" charset="0"/>
                            </a:rPr>
                            <m:t>(500,240,25,13,2312.15)</m:t>
                          </m:r>
                        </m:e>
                        <m:sup>
                          <m:r>
                            <a:rPr lang="en-US" altLang="zh-CN" sz="2400" i="1">
                              <a:latin typeface="Cambria Math" panose="02040503050406030204" pitchFamily="18" charset="0"/>
                            </a:rPr>
                            <m:t>𝑇</m:t>
                          </m:r>
                        </m:sup>
                      </m:sSup>
                    </m:oMath>
                  </m:oMathPara>
                </a14:m>
                <a:endParaRPr lang="zh-CN" altLang="en-US" sz="2400" dirty="0">
                  <a:latin typeface="田氏保钓体简" panose="02010800040101010101" pitchFamily="2" charset="-122"/>
                  <a:ea typeface="田氏保钓体简" panose="02010800040101010101" pitchFamily="2" charset="-122"/>
                </a:endParaRPr>
              </a:p>
            </p:txBody>
          </p:sp>
        </mc:Choice>
        <mc:Fallback xmlns="">
          <p:sp>
            <p:nvSpPr>
              <p:cNvPr id="8" name="文本框 1"/>
              <p:cNvSpPr txBox="1">
                <a:spLocks noRot="1" noChangeAspect="1" noMove="1" noResize="1" noEditPoints="1" noAdjustHandles="1" noChangeArrowheads="1" noChangeShapeType="1" noTextEdit="1"/>
              </p:cNvSpPr>
              <p:nvPr/>
            </p:nvSpPr>
            <p:spPr>
              <a:xfrm>
                <a:off x="755576" y="2132856"/>
                <a:ext cx="7390765" cy="3785652"/>
              </a:xfrm>
              <a:prstGeom prst="rect">
                <a:avLst/>
              </a:prstGeom>
              <a:blipFill rotWithShape="1">
                <a:blip r:embed="rId2"/>
                <a:stretch>
                  <a:fillRect l="-1320" t="-1288" r="-660" b="-1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46773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4851" y="2132856"/>
            <a:ext cx="7390765" cy="4174989"/>
          </a:xfrm>
          <a:prstGeom prst="rect">
            <a:avLst/>
          </a:prstGeom>
          <a:noFill/>
        </p:spPr>
        <p:txBody>
          <a:bodyPr wrap="square" rtlCol="0">
            <a:spAutoFit/>
          </a:bodyPr>
          <a:lstStyle/>
          <a:p>
            <a:pPr indent="0" algn="just" fontAlgn="auto">
              <a:lnSpc>
                <a:spcPct val="150000"/>
              </a:lnSpc>
            </a:pPr>
            <a:r>
              <a:rPr lang="zh-CN" altLang="en-US" sz="2000" dirty="0" smtClean="0">
                <a:latin typeface="田氏保钓体简" panose="02010800040101010101" pitchFamily="2" charset="-122"/>
                <a:ea typeface="田氏保钓体简" panose="02010800040101010101" pitchFamily="2" charset="-122"/>
                <a:sym typeface="+mn-ea"/>
              </a:rPr>
              <a:t>机器学习算法的复杂度和数据的维数有着密切关系，甚至与维数呈指数级关联，</a:t>
            </a:r>
            <a:r>
              <a:rPr lang="zh-CN" altLang="en-US" sz="2000" dirty="0">
                <a:latin typeface="田氏保钓体简" panose="02010800040101010101" pitchFamily="2" charset="-122"/>
                <a:ea typeface="田氏保钓体简" panose="02010800040101010101" pitchFamily="2" charset="-122"/>
                <a:sym typeface="+mn-ea"/>
              </a:rPr>
              <a:t>在这种情况下，机器学习的资源消耗是不可接受的，因此我们必须对数据进行降维</a:t>
            </a:r>
            <a:r>
              <a:rPr lang="zh-CN" altLang="en-US" sz="2000" dirty="0" smtClean="0">
                <a:latin typeface="田氏保钓体简" panose="02010800040101010101" pitchFamily="2" charset="-122"/>
                <a:ea typeface="田氏保钓体简" panose="02010800040101010101" pitchFamily="2" charset="-122"/>
                <a:sym typeface="+mn-ea"/>
              </a:rPr>
              <a:t>。</a:t>
            </a:r>
            <a:r>
              <a:rPr lang="zh-CN" altLang="en-US" sz="2000" dirty="0">
                <a:latin typeface="田氏保钓体简" panose="02010800040101010101" pitchFamily="2" charset="-122"/>
                <a:ea typeface="田氏保钓体简" panose="02010800040101010101" pitchFamily="2" charset="-122"/>
                <a:sym typeface="+mn-ea"/>
              </a:rPr>
              <a:t>降维当然意味着信息的丢失，不过鉴于实际数据本身常常存在的相关性，我们可以想办法在降维的同时将信息的损失尽量降低</a:t>
            </a:r>
            <a:r>
              <a:rPr lang="zh-CN" altLang="en-US" sz="2000" dirty="0" smtClean="0">
                <a:latin typeface="田氏保钓体简" panose="02010800040101010101" pitchFamily="2" charset="-122"/>
                <a:ea typeface="田氏保钓体简" panose="02010800040101010101" pitchFamily="2" charset="-122"/>
                <a:sym typeface="+mn-ea"/>
              </a:rPr>
              <a:t>。</a:t>
            </a:r>
          </a:p>
          <a:p>
            <a:pPr indent="0" algn="just" fontAlgn="auto">
              <a:lnSpc>
                <a:spcPct val="150000"/>
              </a:lnSpc>
            </a:pPr>
            <a:endParaRPr lang="en-US" altLang="zh-CN" sz="2000" dirty="0" smtClean="0">
              <a:latin typeface="田氏保钓体简" panose="02010800040101010101" pitchFamily="2" charset="-122"/>
              <a:ea typeface="田氏保钓体简" panose="02010800040101010101" pitchFamily="2" charset="-122"/>
            </a:endParaRPr>
          </a:p>
          <a:p>
            <a:pPr indent="0" algn="just" fontAlgn="auto">
              <a:lnSpc>
                <a:spcPct val="150000"/>
              </a:lnSpc>
            </a:pPr>
            <a:r>
              <a:rPr lang="zh-CN" altLang="en-US" sz="2000" dirty="0">
                <a:latin typeface="田氏保钓体简" panose="02010800040101010101" pitchFamily="2" charset="-122"/>
                <a:ea typeface="田氏保钓体简" panose="02010800040101010101" pitchFamily="2" charset="-122"/>
                <a:sym typeface="+mn-ea"/>
              </a:rPr>
              <a:t>降维的朴素思想</a:t>
            </a:r>
            <a:r>
              <a:rPr lang="zh-CN" altLang="en-US" sz="2000" dirty="0" smtClean="0">
                <a:latin typeface="田氏保钓体简" panose="02010800040101010101" pitchFamily="2" charset="-122"/>
                <a:ea typeface="田氏保钓体简" panose="02010800040101010101" pitchFamily="2" charset="-122"/>
                <a:sym typeface="+mn-ea"/>
              </a:rPr>
              <a:t>描述：</a:t>
            </a:r>
            <a:r>
              <a:rPr lang="zh-CN" altLang="en-US" sz="20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rPr>
              <a:t>如果我们删除数据中的一</a:t>
            </a:r>
            <a:r>
              <a:rPr lang="zh-CN" altLang="en-US" sz="2000" b="1" dirty="0">
                <a:solidFill>
                  <a:schemeClr val="accent1">
                    <a:lumMod val="50000"/>
                  </a:schemeClr>
                </a:solidFill>
                <a:latin typeface="田氏保钓体简" panose="02010800040101010101" pitchFamily="2" charset="-122"/>
                <a:ea typeface="田氏保钓体简" panose="02010800040101010101" pitchFamily="2" charset="-122"/>
                <a:sym typeface="+mn-ea"/>
              </a:rPr>
              <a:t>个指标</a:t>
            </a:r>
            <a:r>
              <a:rPr lang="zh-CN" altLang="en-US" sz="20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rPr>
              <a:t>，并不</a:t>
            </a:r>
            <a:r>
              <a:rPr lang="zh-CN" altLang="en-US" sz="2000" b="1" dirty="0">
                <a:solidFill>
                  <a:schemeClr val="accent1">
                    <a:lumMod val="50000"/>
                  </a:schemeClr>
                </a:solidFill>
                <a:latin typeface="田氏保钓体简" panose="02010800040101010101" pitchFamily="2" charset="-122"/>
                <a:ea typeface="田氏保钓体简" panose="02010800040101010101" pitchFamily="2" charset="-122"/>
                <a:sym typeface="+mn-ea"/>
              </a:rPr>
              <a:t>会丢失太</a:t>
            </a:r>
            <a:r>
              <a:rPr lang="zh-CN" altLang="en-US" sz="20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rPr>
              <a:t>多原本信息</a:t>
            </a:r>
            <a:r>
              <a:rPr lang="zh-CN" altLang="en-US" sz="2000" b="1" dirty="0">
                <a:solidFill>
                  <a:schemeClr val="accent1">
                    <a:lumMod val="50000"/>
                  </a:schemeClr>
                </a:solidFill>
                <a:latin typeface="田氏保钓体简" panose="02010800040101010101" pitchFamily="2" charset="-122"/>
                <a:ea typeface="田氏保钓体简" panose="02010800040101010101" pitchFamily="2" charset="-122"/>
                <a:sym typeface="+mn-ea"/>
              </a:rPr>
              <a:t>。因此我们可以删除一个，以降低机器学习算法的复杂</a:t>
            </a:r>
            <a:r>
              <a:rPr lang="zh-CN" altLang="en-US" sz="20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rPr>
              <a:t>度。</a:t>
            </a:r>
          </a:p>
        </p:txBody>
      </p:sp>
      <p:sp>
        <p:nvSpPr>
          <p:cNvPr id="5" name="文本框 4"/>
          <p:cNvSpPr txBox="1"/>
          <p:nvPr/>
        </p:nvSpPr>
        <p:spPr>
          <a:xfrm>
            <a:off x="1187624" y="1196752"/>
            <a:ext cx="2650490" cy="646331"/>
          </a:xfrm>
          <a:prstGeom prst="rect">
            <a:avLst/>
          </a:prstGeom>
          <a:noFill/>
        </p:spPr>
        <p:txBody>
          <a:bodyPr wrap="square" rtlCol="0">
            <a:spAutoFit/>
          </a:bodyPr>
          <a:lstStyle/>
          <a:p>
            <a:pPr eaLnBrk="0" fontAlgn="base" hangingPunct="0">
              <a:spcBef>
                <a:spcPct val="0"/>
              </a:spcBef>
              <a:spcAft>
                <a:spcPct val="0"/>
              </a:spcAft>
            </a:pPr>
            <a:r>
              <a:rPr lang="zh-CN" altLang="en-US" sz="3600" dirty="0" smtClean="0">
                <a:solidFill>
                  <a:srgbClr val="000000"/>
                </a:solidFill>
                <a:latin typeface="Tahoma" pitchFamily="34" charset="0"/>
                <a:ea typeface="方正启体简体" pitchFamily="65" charset="-122"/>
                <a:sym typeface="+mn-ea"/>
              </a:rPr>
              <a:t>数据</a:t>
            </a:r>
            <a:r>
              <a:rPr lang="zh-CN" altLang="en-US" sz="3600" dirty="0">
                <a:solidFill>
                  <a:srgbClr val="000000"/>
                </a:solidFill>
                <a:latin typeface="Tahoma" pitchFamily="34" charset="0"/>
                <a:ea typeface="方正启体简体" pitchFamily="65" charset="-122"/>
                <a:sym typeface="+mn-ea"/>
              </a:rPr>
              <a:t>降</a:t>
            </a:r>
            <a:r>
              <a:rPr lang="zh-CN" altLang="en-US" sz="3600" dirty="0" smtClean="0">
                <a:solidFill>
                  <a:srgbClr val="000000"/>
                </a:solidFill>
                <a:latin typeface="Tahoma" pitchFamily="34" charset="0"/>
                <a:ea typeface="方正启体简体" pitchFamily="65" charset="-122"/>
                <a:sym typeface="+mn-ea"/>
              </a:rPr>
              <a:t>维</a:t>
            </a:r>
            <a:endParaRPr lang="zh-CN" altLang="en-US" sz="3600" dirty="0">
              <a:solidFill>
                <a:srgbClr val="000000"/>
              </a:solidFill>
              <a:latin typeface="Tahoma" pitchFamily="34" charset="0"/>
              <a:ea typeface="方正启体简体" pitchFamily="65" charset="-122"/>
              <a:sym typeface="+mn-ea"/>
            </a:endParaRPr>
          </a:p>
        </p:txBody>
      </p:sp>
      <p:sp>
        <p:nvSpPr>
          <p:cNvPr id="6" name="灯片编号占位符 5"/>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44</a:t>
            </a:fld>
            <a:endParaRPr lang="en-US" altLang="zh-CN">
              <a:solidFill>
                <a:srgbClr val="000000"/>
              </a:solidFill>
            </a:endParaRPr>
          </a:p>
        </p:txBody>
      </p:sp>
    </p:spTree>
    <p:extLst>
      <p:ext uri="{BB962C8B-B14F-4D97-AF65-F5344CB8AC3E}">
        <p14:creationId xmlns:p14="http://schemas.microsoft.com/office/powerpoint/2010/main" val="211791445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mc:AlternateContent xmlns:mc="http://schemas.openxmlformats.org/markup-compatibility/2006" xmlns:a14="http://schemas.microsoft.com/office/drawing/2010/main">
        <mc:Choice Requires="a14">
          <p:sp>
            <p:nvSpPr>
              <p:cNvPr id="2" name="文本框 1"/>
              <p:cNvSpPr txBox="1"/>
              <p:nvPr/>
            </p:nvSpPr>
            <p:spPr>
              <a:xfrm>
                <a:off x="5508104" y="2027188"/>
                <a:ext cx="2376264" cy="4401205"/>
              </a:xfrm>
              <a:prstGeom prst="rect">
                <a:avLst/>
              </a:prstGeom>
              <a:noFill/>
            </p:spPr>
            <p:txBody>
              <a:bodyPr wrap="square" rtlCol="0">
                <a:spAutoFit/>
              </a:bodyPr>
              <a:lstStyle/>
              <a:p>
                <a:pPr indent="457200" algn="just"/>
                <a:r>
                  <a:rPr lang="zh-CN" altLang="en-US" sz="2000" dirty="0">
                    <a:latin typeface="田氏保钓体简" panose="02010800040101010101" pitchFamily="2" charset="-122"/>
                    <a:ea typeface="田氏保钓体简" panose="02010800040101010101" pitchFamily="2" charset="-122"/>
                  </a:rPr>
                  <a:t>图中的向量可以表示为</a:t>
                </a:r>
                <a:r>
                  <a:rPr lang="en-US" altLang="zh-CN" sz="2000" dirty="0">
                    <a:latin typeface="田氏保钓体简" panose="02010800040101010101" pitchFamily="2" charset="-122"/>
                    <a:ea typeface="田氏保钓体简" panose="02010800040101010101" pitchFamily="2" charset="-122"/>
                  </a:rPr>
                  <a:t>(3,2)</a:t>
                </a:r>
                <a:r>
                  <a:rPr lang="zh-CN" altLang="en-US" sz="2000" dirty="0">
                    <a:latin typeface="田氏保钓体简" panose="02010800040101010101" pitchFamily="2" charset="-122"/>
                    <a:ea typeface="田氏保钓体简" panose="02010800040101010101" pitchFamily="2" charset="-122"/>
                  </a:rPr>
                  <a:t>。而我们常常忽略只有一个</a:t>
                </a:r>
                <a:r>
                  <a:rPr lang="en-US" altLang="zh-CN" sz="2000" dirty="0">
                    <a:latin typeface="田氏保钓体简" panose="02010800040101010101" pitchFamily="2" charset="-122"/>
                    <a:ea typeface="田氏保钓体简" panose="02010800040101010101" pitchFamily="2" charset="-122"/>
                  </a:rPr>
                  <a:t>(3,2)</a:t>
                </a:r>
                <a:r>
                  <a:rPr lang="zh-CN" altLang="en-US" sz="2000" dirty="0">
                    <a:latin typeface="田氏保钓体简" panose="02010800040101010101" pitchFamily="2" charset="-122"/>
                    <a:ea typeface="田氏保钓体简" panose="02010800040101010101" pitchFamily="2" charset="-122"/>
                  </a:rPr>
                  <a:t>本身是不能够精确表示一个向量的。这里的</a:t>
                </a:r>
                <a:r>
                  <a:rPr lang="en-US" altLang="zh-CN" sz="2000" dirty="0">
                    <a:latin typeface="田氏保钓体简" panose="02010800040101010101" pitchFamily="2" charset="-122"/>
                    <a:ea typeface="田氏保钓体简" panose="02010800040101010101" pitchFamily="2" charset="-122"/>
                  </a:rPr>
                  <a:t>3</a:t>
                </a:r>
                <a:r>
                  <a:rPr lang="zh-CN" altLang="en-US" sz="2000" dirty="0">
                    <a:latin typeface="田氏保钓体简" panose="02010800040101010101" pitchFamily="2" charset="-122"/>
                    <a:ea typeface="田氏保钓体简" panose="02010800040101010101" pitchFamily="2" charset="-122"/>
                  </a:rPr>
                  <a:t>实际表示的是向量在</a:t>
                </a:r>
                <a:r>
                  <a:rPr lang="en-US" altLang="zh-CN" sz="2000" dirty="0">
                    <a:latin typeface="田氏保钓体简" panose="02010800040101010101" pitchFamily="2" charset="-122"/>
                    <a:ea typeface="田氏保钓体简" panose="02010800040101010101" pitchFamily="2" charset="-122"/>
                  </a:rPr>
                  <a:t>x</a:t>
                </a:r>
                <a:r>
                  <a:rPr lang="zh-CN" altLang="en-US" sz="2000" dirty="0">
                    <a:latin typeface="田氏保钓体简" panose="02010800040101010101" pitchFamily="2" charset="-122"/>
                    <a:ea typeface="田氏保钓体简" panose="02010800040101010101" pitchFamily="2" charset="-122"/>
                  </a:rPr>
                  <a:t>轴上的投影值是</a:t>
                </a:r>
                <a:r>
                  <a:rPr lang="en-US" altLang="zh-CN" sz="2000" dirty="0">
                    <a:latin typeface="田氏保钓体简" panose="02010800040101010101" pitchFamily="2" charset="-122"/>
                    <a:ea typeface="田氏保钓体简" panose="02010800040101010101" pitchFamily="2" charset="-122"/>
                  </a:rPr>
                  <a:t>3</a:t>
                </a:r>
                <a:r>
                  <a:rPr lang="zh-CN" altLang="en-US" sz="2000" dirty="0">
                    <a:latin typeface="田氏保钓体简" panose="02010800040101010101" pitchFamily="2" charset="-122"/>
                    <a:ea typeface="田氏保钓体简" panose="02010800040101010101" pitchFamily="2" charset="-122"/>
                  </a:rPr>
                  <a:t>，在</a:t>
                </a:r>
                <a:r>
                  <a:rPr lang="en-US" altLang="zh-CN" sz="2000" dirty="0">
                    <a:latin typeface="田氏保钓体简" panose="02010800040101010101" pitchFamily="2" charset="-122"/>
                    <a:ea typeface="田氏保钓体简" panose="02010800040101010101" pitchFamily="2" charset="-122"/>
                  </a:rPr>
                  <a:t>y</a:t>
                </a:r>
                <a:r>
                  <a:rPr lang="zh-CN" altLang="en-US" sz="2000" dirty="0">
                    <a:latin typeface="田氏保钓体简" panose="02010800040101010101" pitchFamily="2" charset="-122"/>
                    <a:ea typeface="田氏保钓体简" panose="02010800040101010101" pitchFamily="2" charset="-122"/>
                  </a:rPr>
                  <a:t>轴上的投影值是</a:t>
                </a:r>
                <a:r>
                  <a:rPr lang="en-US" altLang="zh-CN" sz="2000" dirty="0">
                    <a:latin typeface="田氏保钓体简" panose="02010800040101010101" pitchFamily="2" charset="-122"/>
                    <a:ea typeface="田氏保钓体简" panose="02010800040101010101" pitchFamily="2" charset="-122"/>
                  </a:rPr>
                  <a:t>2</a:t>
                </a:r>
                <a:r>
                  <a:rPr lang="zh-CN" altLang="en-US" sz="2000" dirty="0">
                    <a:latin typeface="田氏保钓体简" panose="02010800040101010101" pitchFamily="2" charset="-122"/>
                    <a:ea typeface="田氏保钓体简" panose="02010800040101010101" pitchFamily="2" charset="-122"/>
                  </a:rPr>
                  <a:t>。</a:t>
                </a:r>
                <a:endParaRPr lang="en-US" altLang="zh-CN" sz="2000" dirty="0">
                  <a:latin typeface="田氏保钓体简" panose="02010800040101010101" pitchFamily="2" charset="-122"/>
                  <a:ea typeface="田氏保钓体简" panose="02010800040101010101" pitchFamily="2" charset="-122"/>
                </a:endParaRPr>
              </a:p>
              <a:p>
                <a:pPr indent="457200" algn="just"/>
                <a:r>
                  <a:rPr lang="zh-CN" altLang="en-US" sz="2000" dirty="0">
                    <a:latin typeface="田氏保钓体简" panose="02010800040101010101" pitchFamily="2" charset="-122"/>
                    <a:ea typeface="田氏保钓体简" panose="02010800040101010101" pitchFamily="2" charset="-122"/>
                  </a:rPr>
                  <a:t>更正式的说，向量</a:t>
                </a:r>
                <a:r>
                  <a:rPr lang="en-US" altLang="zh-CN" sz="2000" dirty="0">
                    <a:latin typeface="田氏保钓体简" panose="02010800040101010101" pitchFamily="2" charset="-122"/>
                    <a:ea typeface="田氏保钓体简" panose="02010800040101010101" pitchFamily="2" charset="-122"/>
                  </a:rPr>
                  <a:t>(</a:t>
                </a:r>
                <a:r>
                  <a:rPr lang="en-US" altLang="zh-CN" sz="2000" dirty="0" err="1">
                    <a:latin typeface="田氏保钓体简" panose="02010800040101010101" pitchFamily="2" charset="-122"/>
                    <a:ea typeface="田氏保钓体简" panose="02010800040101010101" pitchFamily="2" charset="-122"/>
                  </a:rPr>
                  <a:t>x,y</a:t>
                </a:r>
                <a:r>
                  <a:rPr lang="en-US" altLang="zh-CN" sz="2000" dirty="0">
                    <a:latin typeface="田氏保钓体简" panose="02010800040101010101" pitchFamily="2" charset="-122"/>
                    <a:ea typeface="田氏保钓体简" panose="02010800040101010101" pitchFamily="2" charset="-122"/>
                  </a:rPr>
                  <a:t>)</a:t>
                </a:r>
                <a:r>
                  <a:rPr lang="zh-CN" altLang="en-US" sz="2000" dirty="0">
                    <a:latin typeface="田氏保钓体简" panose="02010800040101010101" pitchFamily="2" charset="-122"/>
                    <a:ea typeface="田氏保钓体简" panose="02010800040101010101" pitchFamily="2" charset="-122"/>
                  </a:rPr>
                  <a:t>实际上表示线性组合：</a:t>
                </a:r>
                <a14:m>
                  <m:oMath xmlns:m="http://schemas.openxmlformats.org/officeDocument/2006/math">
                    <m:r>
                      <a:rPr lang="en-US" altLang="zh-CN" sz="2000" b="0" i="1">
                        <a:latin typeface="Cambria Math" panose="02040503050406030204" pitchFamily="18" charset="0"/>
                      </a:rPr>
                      <m:t>𝑥</m:t>
                    </m:r>
                    <m:sSup>
                      <m:sSupPr>
                        <m:ctrlPr>
                          <a:rPr lang="en-US" altLang="zh-CN" sz="2000" i="1">
                            <a:latin typeface="Cambria Math"/>
                          </a:rPr>
                        </m:ctrlPr>
                      </m:sSupPr>
                      <m:e>
                        <m:r>
                          <a:rPr lang="en-US" altLang="zh-CN" sz="2000" b="0" i="1">
                            <a:latin typeface="Cambria Math" panose="02040503050406030204" pitchFamily="18" charset="0"/>
                          </a:rPr>
                          <m:t>(1,0)</m:t>
                        </m:r>
                      </m:e>
                      <m:sup>
                        <m:r>
                          <a:rPr lang="en-US" altLang="zh-CN" sz="2000" b="0" i="1">
                            <a:latin typeface="Cambria Math" panose="02040503050406030204" pitchFamily="18" charset="0"/>
                          </a:rPr>
                          <m:t>𝑇</m:t>
                        </m:r>
                      </m:sup>
                    </m:sSup>
                    <m:r>
                      <a:rPr lang="en-US" altLang="zh-CN" sz="2000" b="0" i="1">
                        <a:latin typeface="Cambria Math" panose="02040503050406030204" pitchFamily="18" charset="0"/>
                      </a:rPr>
                      <m:t>+</m:t>
                    </m:r>
                    <m:r>
                      <a:rPr lang="en-US" altLang="zh-CN" sz="2000" b="0" i="1">
                        <a:latin typeface="Cambria Math" panose="02040503050406030204" pitchFamily="18" charset="0"/>
                      </a:rPr>
                      <m:t>𝑦</m:t>
                    </m:r>
                    <m:sSup>
                      <m:sSupPr>
                        <m:ctrlPr>
                          <a:rPr lang="en-US" altLang="zh-CN" sz="2000" i="1">
                            <a:latin typeface="Cambria Math"/>
                          </a:rPr>
                        </m:ctrlPr>
                      </m:sSupPr>
                      <m:e>
                        <m:r>
                          <a:rPr lang="en-US" altLang="zh-CN" sz="2000" b="0" i="1">
                            <a:latin typeface="Cambria Math" panose="02040503050406030204" pitchFamily="18" charset="0"/>
                          </a:rPr>
                          <m:t>(0,1)</m:t>
                        </m:r>
                      </m:e>
                      <m:sup>
                        <m:r>
                          <a:rPr lang="en-US" altLang="zh-CN" sz="2000" b="0" i="1">
                            <a:latin typeface="Cambria Math" panose="02040503050406030204" pitchFamily="18" charset="0"/>
                          </a:rPr>
                          <m:t>𝑇</m:t>
                        </m:r>
                      </m:sup>
                    </m:sSup>
                  </m:oMath>
                </a14:m>
                <a:endParaRPr lang="zh-CN" altLang="en-US" sz="2000" dirty="0">
                  <a:latin typeface="田氏保钓体简" panose="02010800040101010101" pitchFamily="2" charset="-122"/>
                  <a:ea typeface="田氏保钓体简" panose="020108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508104" y="2027188"/>
                <a:ext cx="2376264" cy="4401205"/>
              </a:xfrm>
              <a:prstGeom prst="rect">
                <a:avLst/>
              </a:prstGeom>
              <a:blipFill rotWithShape="1">
                <a:blip r:embed="rId3"/>
                <a:stretch>
                  <a:fillRect l="-2828" t="-693" r="-2828" b="-693"/>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2132856"/>
            <a:ext cx="4469765" cy="4189872"/>
          </a:xfrm>
          <a:prstGeom prst="rect">
            <a:avLst/>
          </a:prstGeom>
        </p:spPr>
      </p:pic>
      <p:sp>
        <p:nvSpPr>
          <p:cNvPr id="6" name="灯片编号占位符 5"/>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45</a:t>
            </a:fld>
            <a:endParaRPr lang="en-US" altLang="zh-CN">
              <a:solidFill>
                <a:srgbClr val="000000"/>
              </a:solidFill>
            </a:endParaRPr>
          </a:p>
        </p:txBody>
      </p:sp>
    </p:spTree>
    <p:extLst>
      <p:ext uri="{BB962C8B-B14F-4D97-AF65-F5344CB8AC3E}">
        <p14:creationId xmlns:p14="http://schemas.microsoft.com/office/powerpoint/2010/main" val="11203380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5292080" y="2060848"/>
                <a:ext cx="2548890" cy="4460324"/>
              </a:xfrm>
              <a:prstGeom prst="rect">
                <a:avLst/>
              </a:prstGeom>
              <a:noFill/>
            </p:spPr>
            <p:txBody>
              <a:bodyPr wrap="square" rtlCol="0">
                <a:spAutoFit/>
              </a:bodyPr>
              <a:lstStyle/>
              <a:p>
                <a:pPr indent="457200" algn="just"/>
                <a:r>
                  <a:rPr lang="zh-CN" altLang="en-US" dirty="0">
                    <a:latin typeface="田氏保钓体简" panose="02010800040101010101" pitchFamily="2" charset="-122"/>
                    <a:ea typeface="田氏保钓体简" panose="02010800040101010101" pitchFamily="2" charset="-122"/>
                  </a:rPr>
                  <a:t>所以，要准确描述向量，首先要确定一组基，然后给出在基所在的各个直线上的投影值，就可以了</a:t>
                </a:r>
                <a:r>
                  <a:rPr lang="zh-CN" altLang="en-US" i="1" dirty="0">
                    <a:latin typeface="田氏保钓体简" panose="02010800040101010101" pitchFamily="2" charset="-122"/>
                    <a:ea typeface="田氏保钓体简" panose="02010800040101010101" pitchFamily="2" charset="-122"/>
                  </a:rPr>
                  <a:t>。</a:t>
                </a:r>
              </a:p>
              <a:p>
                <a:pPr indent="457200" algn="just"/>
                <a:r>
                  <a:rPr lang="zh-CN" altLang="en-US" dirty="0">
                    <a:latin typeface="田氏保钓体简" panose="02010800040101010101" pitchFamily="2" charset="-122"/>
                    <a:ea typeface="田氏保钓体简" panose="02010800040101010101" pitchFamily="2" charset="-122"/>
                  </a:rPr>
                  <a:t>我们也可以选择其他的一对正交的向量作为基来描述其他的向量。例如我们使用</a:t>
                </a:r>
                <a14:m>
                  <m:oMath xmlns:m="http://schemas.openxmlformats.org/officeDocument/2006/math">
                    <m:sSup>
                      <m:sSupPr>
                        <m:ctrlPr>
                          <a:rPr lang="en-US" altLang="zh-CN" i="1">
                            <a:latin typeface="Cambria Math"/>
                          </a:rPr>
                        </m:ctrlPr>
                      </m:sSupPr>
                      <m:e>
                        <m:r>
                          <a:rPr lang="en-US" altLang="zh-CN" b="0" i="1">
                            <a:latin typeface="Cambria Math" panose="02040503050406030204" pitchFamily="18" charset="0"/>
                          </a:rPr>
                          <m:t>(</m:t>
                        </m:r>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r>
                          <a:rPr lang="en-US" altLang="zh-CN" b="0" i="1">
                            <a:latin typeface="Cambria Math" panose="02040503050406030204" pitchFamily="18" charset="0"/>
                          </a:rPr>
                          <m:t>,</m:t>
                        </m:r>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r>
                          <a:rPr lang="en-US" altLang="zh-CN" b="0" i="1">
                            <a:latin typeface="Cambria Math" panose="02040503050406030204" pitchFamily="18" charset="0"/>
                          </a:rPr>
                          <m:t>)</m:t>
                        </m:r>
                      </m:e>
                      <m:sup>
                        <m:r>
                          <a:rPr lang="en-US" altLang="zh-CN" b="0" i="1">
                            <a:latin typeface="Cambria Math" panose="02040503050406030204" pitchFamily="18" charset="0"/>
                          </a:rPr>
                          <m:t>𝑇</m:t>
                        </m:r>
                      </m:sup>
                    </m:sSup>
                  </m:oMath>
                </a14:m>
                <a:r>
                  <a:rPr lang="zh-CN" altLang="en-US" dirty="0">
                    <a:latin typeface="田氏保钓体简" panose="02010800040101010101" pitchFamily="2" charset="-122"/>
                    <a:ea typeface="田氏保钓体简" panose="02010800040101010101" pitchFamily="2" charset="-122"/>
                  </a:rPr>
                  <a:t>和</a:t>
                </a:r>
                <a14:m>
                  <m:oMath xmlns:m="http://schemas.openxmlformats.org/officeDocument/2006/math">
                    <m:sSup>
                      <m:sSupPr>
                        <m:ctrlPr>
                          <a:rPr lang="en-US" altLang="zh-CN" i="1">
                            <a:latin typeface="Cambria Math"/>
                          </a:rPr>
                        </m:ctrlPr>
                      </m:sSupPr>
                      <m:e>
                        <m:r>
                          <a:rPr lang="en-US" altLang="zh-CN" b="0" i="1">
                            <a:latin typeface="Cambria Math" panose="02040503050406030204" pitchFamily="18" charset="0"/>
                          </a:rPr>
                          <m:t>(</m:t>
                        </m:r>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r>
                          <a:rPr lang="en-US" altLang="zh-CN" b="0" i="1">
                            <a:latin typeface="Cambria Math" panose="02040503050406030204" pitchFamily="18" charset="0"/>
                          </a:rPr>
                          <m:t>,−</m:t>
                        </m:r>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r>
                          <a:rPr lang="en-US" altLang="zh-CN" b="0" i="1">
                            <a:latin typeface="Cambria Math" panose="02040503050406030204" pitchFamily="18" charset="0"/>
                          </a:rPr>
                          <m:t>)</m:t>
                        </m:r>
                      </m:e>
                      <m:sup>
                        <m:r>
                          <a:rPr lang="en-US" altLang="zh-CN" b="0" i="1">
                            <a:latin typeface="Cambria Math" panose="02040503050406030204" pitchFamily="18" charset="0"/>
                          </a:rPr>
                          <m:t>𝑇</m:t>
                        </m:r>
                      </m:sup>
                    </m:sSup>
                  </m:oMath>
                </a14:m>
                <a:r>
                  <a:rPr lang="zh-CN" altLang="en-US" dirty="0">
                    <a:latin typeface="田氏保钓体简" panose="02010800040101010101" pitchFamily="2" charset="-122"/>
                    <a:ea typeface="田氏保钓体简" panose="02010800040101010101" pitchFamily="2" charset="-122"/>
                  </a:rPr>
                  <a:t>。</a:t>
                </a:r>
                <a:endParaRPr lang="en-US" altLang="zh-CN" dirty="0">
                  <a:latin typeface="田氏保钓体简" panose="02010800040101010101" pitchFamily="2" charset="-122"/>
                  <a:ea typeface="田氏保钓体简" panose="02010800040101010101" pitchFamily="2" charset="-122"/>
                </a:endParaRPr>
              </a:p>
              <a:p>
                <a:pPr indent="457200" algn="just"/>
                <a:r>
                  <a:rPr lang="zh-CN" altLang="en-US" dirty="0">
                    <a:latin typeface="田氏保钓体简" panose="02010800040101010101" pitchFamily="2" charset="-122"/>
                    <a:ea typeface="田氏保钓体简" panose="02010800040101010101" pitchFamily="2" charset="-122"/>
                  </a:rPr>
                  <a:t>此时向量</a:t>
                </a:r>
                <a:r>
                  <a:rPr lang="en-US" altLang="zh-CN" dirty="0">
                    <a:latin typeface="田氏保钓体简" panose="02010800040101010101" pitchFamily="2" charset="-122"/>
                    <a:ea typeface="田氏保钓体简" panose="02010800040101010101" pitchFamily="2" charset="-122"/>
                  </a:rPr>
                  <a:t>(3,2)</a:t>
                </a:r>
                <a:r>
                  <a:rPr lang="zh-CN" altLang="en-US" dirty="0">
                    <a:latin typeface="田氏保钓体简" panose="02010800040101010101" pitchFamily="2" charset="-122"/>
                    <a:ea typeface="田氏保钓体简" panose="02010800040101010101" pitchFamily="2" charset="-122"/>
                  </a:rPr>
                  <a:t>在该基下的新坐标为</a:t>
                </a:r>
                <a14:m>
                  <m:oMath xmlns:m="http://schemas.openxmlformats.org/officeDocument/2006/math">
                    <m:r>
                      <a:rPr lang="en-US" altLang="zh-CN" b="0" i="1">
                        <a:latin typeface="Cambria Math" panose="02040503050406030204" pitchFamily="18" charset="0"/>
                      </a:rPr>
                      <m:t>(</m:t>
                    </m:r>
                    <m:f>
                      <m:fPr>
                        <m:ctrlPr>
                          <a:rPr lang="en-US" altLang="zh-CN" i="1">
                            <a:latin typeface="Cambria Math"/>
                          </a:rPr>
                        </m:ctrlPr>
                      </m:fPr>
                      <m:num>
                        <m:r>
                          <a:rPr lang="en-US" altLang="zh-CN" b="0" i="1">
                            <a:latin typeface="Cambria Math" panose="02040503050406030204" pitchFamily="18" charset="0"/>
                          </a:rPr>
                          <m:t>5</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r>
                      <a:rPr lang="en-US" altLang="zh-CN" b="0" i="1">
                        <a:latin typeface="Cambria Math" panose="02040503050406030204" pitchFamily="18" charset="0"/>
                      </a:rPr>
                      <m:t>,−</m:t>
                    </m:r>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r>
                      <a:rPr lang="en-US" altLang="zh-CN" b="0" i="1">
                        <a:latin typeface="Cambria Math" panose="02040503050406030204" pitchFamily="18" charset="0"/>
                      </a:rPr>
                      <m:t>)</m:t>
                    </m:r>
                  </m:oMath>
                </a14:m>
                <a:endParaRPr lang="zh-CN" altLang="en-US" dirty="0">
                  <a:latin typeface="田氏保钓体简" panose="02010800040101010101" pitchFamily="2" charset="-122"/>
                  <a:ea typeface="田氏保钓体简" panose="02010800040101010101" pitchFamily="2" charset="-122"/>
                </a:endParaRPr>
              </a:p>
              <a:p>
                <a:pPr algn="just">
                  <a:lnSpc>
                    <a:spcPct val="150000"/>
                  </a:lnSpc>
                </a:pPr>
                <a:endParaRPr lang="zh-CN" altLang="en-US" sz="1600" dirty="0">
                  <a:latin typeface="田氏保钓体简" panose="02010800040101010101" pitchFamily="2" charset="-122"/>
                  <a:ea typeface="田氏保钓体简" panose="020108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292080" y="2060848"/>
                <a:ext cx="2548890" cy="4460324"/>
              </a:xfrm>
              <a:prstGeom prst="rect">
                <a:avLst/>
              </a:prstGeom>
              <a:blipFill rotWithShape="1">
                <a:blip r:embed="rId3"/>
                <a:stretch>
                  <a:fillRect l="-1914" t="-683" r="-11005"/>
                </a:stretch>
              </a:blipFill>
            </p:spPr>
            <p:txBody>
              <a:bodyPr/>
              <a:lstStyle/>
              <a:p>
                <a:r>
                  <a:rPr lang="zh-CN" altLang="en-US">
                    <a:noFill/>
                  </a:rPr>
                  <a:t> </a:t>
                </a:r>
              </a:p>
            </p:txBody>
          </p:sp>
        </mc:Fallback>
      </mc:AlternateContent>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7895" y="2204865"/>
            <a:ext cx="3526348" cy="3967336"/>
          </a:xfrm>
          <a:prstGeom prst="rect">
            <a:avLst/>
          </a:prstGeom>
        </p:spPr>
      </p:pic>
      <p:sp>
        <p:nvSpPr>
          <p:cNvPr id="6"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sp>
        <p:nvSpPr>
          <p:cNvPr id="7" name="灯片编号占位符 6"/>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46</a:t>
            </a:fld>
            <a:endParaRPr lang="en-US" altLang="zh-CN">
              <a:solidFill>
                <a:srgbClr val="000000"/>
              </a:solidFill>
            </a:endParaRPr>
          </a:p>
        </p:txBody>
      </p:sp>
    </p:spTree>
    <p:extLst>
      <p:ext uri="{BB962C8B-B14F-4D97-AF65-F5344CB8AC3E}">
        <p14:creationId xmlns:p14="http://schemas.microsoft.com/office/powerpoint/2010/main" val="57500943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937896" y="1995493"/>
                <a:ext cx="7390765" cy="3161699"/>
              </a:xfrm>
              <a:prstGeom prst="rect">
                <a:avLst/>
              </a:prstGeom>
              <a:noFill/>
            </p:spPr>
            <p:txBody>
              <a:bodyPr wrap="square" rtlCol="0">
                <a:spAutoFit/>
              </a:bodyPr>
              <a:lstStyle/>
              <a:p>
                <a:pPr indent="457200" algn="just"/>
                <a:r>
                  <a:rPr lang="zh-CN" altLang="en-US" dirty="0" smtClean="0">
                    <a:latin typeface="田氏保钓体简" panose="02010800040101010101" pitchFamily="2" charset="-122"/>
                    <a:ea typeface="田氏保钓体简" panose="02010800040101010101" pitchFamily="2" charset="-122"/>
                  </a:rPr>
                  <a:t>向量</a:t>
                </a:r>
                <a:r>
                  <a:rPr lang="en-US" altLang="zh-CN" dirty="0">
                    <a:latin typeface="田氏保钓体简" panose="02010800040101010101" pitchFamily="2" charset="-122"/>
                    <a:ea typeface="田氏保钓体简" panose="02010800040101010101" pitchFamily="2" charset="-122"/>
                  </a:rPr>
                  <a:t>(3,2)</a:t>
                </a:r>
                <a:r>
                  <a:rPr lang="zh-CN" altLang="en-US" dirty="0">
                    <a:latin typeface="田氏保钓体简" panose="02010800040101010101" pitchFamily="2" charset="-122"/>
                    <a:ea typeface="田氏保钓体简" panose="02010800040101010101" pitchFamily="2" charset="-122"/>
                  </a:rPr>
                  <a:t>可以通过下面的矩阵运算来获得新的坐标</a:t>
                </a:r>
              </a:p>
              <a:p>
                <a:pPr/>
                <a14:m>
                  <m:oMathPara xmlns:m="http://schemas.openxmlformats.org/officeDocument/2006/math">
                    <m:oMathParaPr>
                      <m:jc m:val="centerGroup"/>
                    </m:oMathParaPr>
                    <m:oMath xmlns:m="http://schemas.openxmlformats.org/officeDocument/2006/math">
                      <m:d>
                        <m:dPr>
                          <m:ctrlPr>
                            <a:rPr lang="en-US" altLang="zh-CN" i="1">
                              <a:latin typeface="Cambria Math"/>
                            </a:rPr>
                          </m:ctrlPr>
                        </m:dPr>
                        <m:e>
                          <m:m>
                            <m:mPr>
                              <m:mcs>
                                <m:mc>
                                  <m:mcPr>
                                    <m:count m:val="2"/>
                                    <m:mcJc m:val="center"/>
                                  </m:mcPr>
                                </m:mc>
                              </m:mcs>
                              <m:ctrlPr>
                                <a:rPr lang="en-US" altLang="zh-CN" i="1">
                                  <a:latin typeface="Cambria Math"/>
                                </a:rPr>
                              </m:ctrlPr>
                            </m:mPr>
                            <m:mr>
                              <m:e>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e>
                              <m:e>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e>
                            </m:mr>
                            <m:mr>
                              <m:e>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e>
                              <m:e>
                                <m:r>
                                  <a:rPr lang="en-US" altLang="zh-CN" b="0" i="1">
                                    <a:latin typeface="Cambria Math" panose="02040503050406030204" pitchFamily="18" charset="0"/>
                                  </a:rPr>
                                  <m:t>−</m:t>
                                </m:r>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e>
                            </m:mr>
                          </m:m>
                        </m:e>
                      </m:d>
                      <m:d>
                        <m:dPr>
                          <m:ctrlPr>
                            <a:rPr lang="en-US" altLang="zh-CN" i="1">
                              <a:latin typeface="Cambria Math"/>
                            </a:rPr>
                          </m:ctrlPr>
                        </m:dPr>
                        <m:e>
                          <m:f>
                            <m:fPr>
                              <m:type m:val="noBar"/>
                              <m:ctrlPr>
                                <a:rPr lang="en-US" altLang="zh-CN" i="1">
                                  <a:latin typeface="Cambria Math"/>
                                </a:rPr>
                              </m:ctrlPr>
                            </m:fPr>
                            <m:num>
                              <m:r>
                                <a:rPr lang="en-US" altLang="zh-CN" b="0" i="1">
                                  <a:latin typeface="Cambria Math" panose="02040503050406030204" pitchFamily="18" charset="0"/>
                                </a:rPr>
                                <m:t>3</m:t>
                              </m:r>
                            </m:num>
                            <m:den>
                              <m:r>
                                <a:rPr lang="en-US" altLang="zh-CN" b="0" i="1">
                                  <a:latin typeface="Cambria Math" panose="02040503050406030204" pitchFamily="18" charset="0"/>
                                </a:rPr>
                                <m:t>2</m:t>
                              </m:r>
                            </m:den>
                          </m:f>
                        </m:e>
                      </m:d>
                      <m:r>
                        <a:rPr lang="en-US" altLang="zh-CN" b="0" i="1">
                          <a:latin typeface="Cambria Math" panose="02040503050406030204" pitchFamily="18" charset="0"/>
                        </a:rPr>
                        <m:t>= </m:t>
                      </m:r>
                      <m:d>
                        <m:dPr>
                          <m:ctrlPr>
                            <a:rPr lang="en-US" altLang="zh-CN" i="1">
                              <a:latin typeface="Cambria Math"/>
                            </a:rPr>
                          </m:ctrlPr>
                        </m:dPr>
                        <m:e>
                          <m:f>
                            <m:fPr>
                              <m:type m:val="noBar"/>
                              <m:ctrlPr>
                                <a:rPr lang="en-US" altLang="zh-CN" i="1">
                                  <a:latin typeface="Cambria Math"/>
                                </a:rPr>
                              </m:ctrlPr>
                            </m:fPr>
                            <m:num>
                              <m:f>
                                <m:fPr>
                                  <m:ctrlPr>
                                    <a:rPr lang="en-US" altLang="zh-CN" i="1">
                                      <a:latin typeface="Cambria Math"/>
                                    </a:rPr>
                                  </m:ctrlPr>
                                </m:fPr>
                                <m:num>
                                  <m:r>
                                    <a:rPr lang="en-US" altLang="zh-CN" b="0" i="1">
                                      <a:latin typeface="Cambria Math" panose="02040503050406030204" pitchFamily="18" charset="0"/>
                                    </a:rPr>
                                    <m:t>5</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num>
                            <m:den>
                              <m:r>
                                <a:rPr lang="en-US" altLang="zh-CN" b="0" i="1">
                                  <a:latin typeface="Cambria Math" panose="02040503050406030204" pitchFamily="18" charset="0"/>
                                </a:rPr>
                                <m:t>−</m:t>
                              </m:r>
                              <m:f>
                                <m:fPr>
                                  <m:ctrlPr>
                                    <a:rPr lang="en-US" altLang="zh-CN" i="1">
                                      <a:latin typeface="Cambria Math"/>
                                    </a:rPr>
                                  </m:ctrlPr>
                                </m:fPr>
                                <m:num>
                                  <m:r>
                                    <a:rPr lang="en-US" altLang="zh-CN" b="0" i="1">
                                      <a:latin typeface="Cambria Math" panose="02040503050406030204" pitchFamily="18" charset="0"/>
                                    </a:rPr>
                                    <m:t>1</m:t>
                                  </m:r>
                                </m:num>
                                <m:den>
                                  <m:rad>
                                    <m:radPr>
                                      <m:degHide m:val="on"/>
                                      <m:ctrlPr>
                                        <a:rPr lang="en-US" altLang="zh-CN" i="1">
                                          <a:latin typeface="Cambria Math"/>
                                        </a:rPr>
                                      </m:ctrlPr>
                                    </m:radPr>
                                    <m:deg/>
                                    <m:e>
                                      <m:r>
                                        <a:rPr lang="en-US" altLang="zh-CN" b="0" i="1">
                                          <a:latin typeface="Cambria Math" panose="02040503050406030204" pitchFamily="18" charset="0"/>
                                        </a:rPr>
                                        <m:t>2</m:t>
                                      </m:r>
                                    </m:e>
                                  </m:rad>
                                </m:den>
                              </m:f>
                            </m:den>
                          </m:f>
                        </m:e>
                      </m:d>
                    </m:oMath>
                  </m:oMathPara>
                </a14:m>
                <a:endParaRPr lang="en-US" altLang="zh-CN" dirty="0">
                  <a:latin typeface="田氏保钓体简" panose="02010800040101010101" pitchFamily="2" charset="-122"/>
                  <a:ea typeface="田氏保钓体简" panose="02010800040101010101" pitchFamily="2" charset="-122"/>
                </a:endParaRPr>
              </a:p>
              <a:p>
                <a:r>
                  <a:rPr lang="zh-CN" altLang="en-US" dirty="0">
                    <a:latin typeface="田氏保钓体简" panose="02010800040101010101" pitchFamily="2" charset="-122"/>
                    <a:ea typeface="田氏保钓体简" panose="02010800040101010101" pitchFamily="2" charset="-122"/>
                  </a:rPr>
                  <a:t>一般的，如果我们有</a:t>
                </a:r>
                <a:r>
                  <a:rPr lang="en-US" altLang="zh-CN" dirty="0">
                    <a:latin typeface="田氏保钓体简" panose="02010800040101010101" pitchFamily="2" charset="-122"/>
                    <a:ea typeface="田氏保钓体简" panose="02010800040101010101" pitchFamily="2" charset="-122"/>
                  </a:rPr>
                  <a:t>M</a:t>
                </a:r>
                <a:r>
                  <a:rPr lang="zh-CN" altLang="en-US" dirty="0">
                    <a:latin typeface="田氏保钓体简" panose="02010800040101010101" pitchFamily="2" charset="-122"/>
                    <a:ea typeface="田氏保钓体简" panose="02010800040101010101" pitchFamily="2" charset="-122"/>
                  </a:rPr>
                  <a:t>个</a:t>
                </a:r>
                <a:r>
                  <a:rPr lang="en-US" altLang="zh-CN" dirty="0">
                    <a:latin typeface="田氏保钓体简" panose="02010800040101010101" pitchFamily="2" charset="-122"/>
                    <a:ea typeface="田氏保钓体简" panose="02010800040101010101" pitchFamily="2" charset="-122"/>
                  </a:rPr>
                  <a:t>N</a:t>
                </a:r>
                <a:r>
                  <a:rPr lang="zh-CN" altLang="en-US" dirty="0">
                    <a:latin typeface="田氏保钓体简" panose="02010800040101010101" pitchFamily="2" charset="-122"/>
                    <a:ea typeface="田氏保钓体简" panose="02010800040101010101" pitchFamily="2" charset="-122"/>
                  </a:rPr>
                  <a:t>维向量，想将其变换为由</a:t>
                </a:r>
                <a:r>
                  <a:rPr lang="en-US" altLang="zh-CN" dirty="0">
                    <a:latin typeface="田氏保钓体简" panose="02010800040101010101" pitchFamily="2" charset="-122"/>
                    <a:ea typeface="田氏保钓体简" panose="02010800040101010101" pitchFamily="2" charset="-122"/>
                  </a:rPr>
                  <a:t>R</a:t>
                </a:r>
                <a:r>
                  <a:rPr lang="zh-CN" altLang="en-US" dirty="0">
                    <a:latin typeface="田氏保钓体简" panose="02010800040101010101" pitchFamily="2" charset="-122"/>
                    <a:ea typeface="田氏保钓体简" panose="02010800040101010101" pitchFamily="2" charset="-122"/>
                  </a:rPr>
                  <a:t>个</a:t>
                </a:r>
                <a:r>
                  <a:rPr lang="en-US" altLang="zh-CN" dirty="0">
                    <a:latin typeface="田氏保钓体简" panose="02010800040101010101" pitchFamily="2" charset="-122"/>
                    <a:ea typeface="田氏保钓体简" panose="02010800040101010101" pitchFamily="2" charset="-122"/>
                  </a:rPr>
                  <a:t>N</a:t>
                </a:r>
                <a:r>
                  <a:rPr lang="zh-CN" altLang="en-US" dirty="0">
                    <a:latin typeface="田氏保钓体简" panose="02010800040101010101" pitchFamily="2" charset="-122"/>
                    <a:ea typeface="田氏保钓体简" panose="02010800040101010101" pitchFamily="2" charset="-122"/>
                  </a:rPr>
                  <a:t>维向量表示的新空间中，那么首先将</a:t>
                </a:r>
                <a:r>
                  <a:rPr lang="en-US" altLang="zh-CN" dirty="0">
                    <a:latin typeface="田氏保钓体简" panose="02010800040101010101" pitchFamily="2" charset="-122"/>
                    <a:ea typeface="田氏保钓体简" panose="02010800040101010101" pitchFamily="2" charset="-122"/>
                  </a:rPr>
                  <a:t>R</a:t>
                </a:r>
                <a:r>
                  <a:rPr lang="zh-CN" altLang="en-US" dirty="0">
                    <a:latin typeface="田氏保钓体简" panose="02010800040101010101" pitchFamily="2" charset="-122"/>
                    <a:ea typeface="田氏保钓体简" panose="02010800040101010101" pitchFamily="2" charset="-122"/>
                  </a:rPr>
                  <a:t>个基按行组成矩阵</a:t>
                </a:r>
                <a:r>
                  <a:rPr lang="en-US" altLang="zh-CN" dirty="0">
                    <a:latin typeface="田氏保钓体简" panose="02010800040101010101" pitchFamily="2" charset="-122"/>
                    <a:ea typeface="田氏保钓体简" panose="02010800040101010101" pitchFamily="2" charset="-122"/>
                  </a:rPr>
                  <a:t>A</a:t>
                </a:r>
                <a:r>
                  <a:rPr lang="zh-CN" altLang="en-US" dirty="0">
                    <a:latin typeface="田氏保钓体简" panose="02010800040101010101" pitchFamily="2" charset="-122"/>
                    <a:ea typeface="田氏保钓体简" panose="02010800040101010101" pitchFamily="2" charset="-122"/>
                  </a:rPr>
                  <a:t>，然后将向量按列组成矩阵</a:t>
                </a:r>
                <a:r>
                  <a:rPr lang="en-US" altLang="zh-CN" dirty="0">
                    <a:latin typeface="田氏保钓体简" panose="02010800040101010101" pitchFamily="2" charset="-122"/>
                    <a:ea typeface="田氏保钓体简" panose="02010800040101010101" pitchFamily="2" charset="-122"/>
                  </a:rPr>
                  <a:t>B</a:t>
                </a:r>
                <a:r>
                  <a:rPr lang="zh-CN" altLang="en-US" dirty="0">
                    <a:latin typeface="田氏保钓体简" panose="02010800040101010101" pitchFamily="2" charset="-122"/>
                    <a:ea typeface="田氏保钓体简" panose="02010800040101010101" pitchFamily="2" charset="-122"/>
                  </a:rPr>
                  <a:t>，那么两矩阵的乘积</a:t>
                </a:r>
                <a:r>
                  <a:rPr lang="en-US" altLang="zh-CN" dirty="0">
                    <a:latin typeface="田氏保钓体简" panose="02010800040101010101" pitchFamily="2" charset="-122"/>
                    <a:ea typeface="田氏保钓体简" panose="02010800040101010101" pitchFamily="2" charset="-122"/>
                  </a:rPr>
                  <a:t>AB</a:t>
                </a:r>
                <a:r>
                  <a:rPr lang="zh-CN" altLang="en-US" dirty="0">
                    <a:latin typeface="田氏保钓体简" panose="02010800040101010101" pitchFamily="2" charset="-122"/>
                    <a:ea typeface="田氏保钓体简" panose="02010800040101010101" pitchFamily="2" charset="-122"/>
                  </a:rPr>
                  <a:t>就是变换结果，其中</a:t>
                </a:r>
                <a:r>
                  <a:rPr lang="en-US" altLang="zh-CN" dirty="0">
                    <a:latin typeface="田氏保钓体简" panose="02010800040101010101" pitchFamily="2" charset="-122"/>
                    <a:ea typeface="田氏保钓体简" panose="02010800040101010101" pitchFamily="2" charset="-122"/>
                  </a:rPr>
                  <a:t>AB</a:t>
                </a:r>
                <a:r>
                  <a:rPr lang="zh-CN" altLang="en-US" dirty="0">
                    <a:latin typeface="田氏保钓体简" panose="02010800040101010101" pitchFamily="2" charset="-122"/>
                    <a:ea typeface="田氏保钓体简" panose="02010800040101010101" pitchFamily="2" charset="-122"/>
                  </a:rPr>
                  <a:t>的第</a:t>
                </a:r>
                <a:r>
                  <a:rPr lang="en-US" altLang="zh-CN" dirty="0">
                    <a:latin typeface="田氏保钓体简" panose="02010800040101010101" pitchFamily="2" charset="-122"/>
                    <a:ea typeface="田氏保钓体简" panose="02010800040101010101" pitchFamily="2" charset="-122"/>
                  </a:rPr>
                  <a:t>m</a:t>
                </a:r>
                <a:r>
                  <a:rPr lang="zh-CN" altLang="en-US" dirty="0">
                    <a:latin typeface="田氏保钓体简" panose="02010800040101010101" pitchFamily="2" charset="-122"/>
                    <a:ea typeface="田氏保钓体简" panose="02010800040101010101" pitchFamily="2" charset="-122"/>
                  </a:rPr>
                  <a:t>列为</a:t>
                </a:r>
                <a:r>
                  <a:rPr lang="en-US" altLang="zh-CN" dirty="0">
                    <a:latin typeface="田氏保钓体简" panose="02010800040101010101" pitchFamily="2" charset="-122"/>
                    <a:ea typeface="田氏保钓体简" panose="02010800040101010101" pitchFamily="2" charset="-122"/>
                  </a:rPr>
                  <a:t>A</a:t>
                </a:r>
                <a:r>
                  <a:rPr lang="zh-CN" altLang="en-US" dirty="0">
                    <a:latin typeface="田氏保钓体简" panose="02010800040101010101" pitchFamily="2" charset="-122"/>
                    <a:ea typeface="田氏保钓体简" panose="02010800040101010101" pitchFamily="2" charset="-122"/>
                  </a:rPr>
                  <a:t>中第</a:t>
                </a:r>
                <a:r>
                  <a:rPr lang="en-US" altLang="zh-CN" dirty="0">
                    <a:latin typeface="田氏保钓体简" panose="02010800040101010101" pitchFamily="2" charset="-122"/>
                    <a:ea typeface="田氏保钓体简" panose="02010800040101010101" pitchFamily="2" charset="-122"/>
                  </a:rPr>
                  <a:t>m</a:t>
                </a:r>
                <a:r>
                  <a:rPr lang="zh-CN" altLang="en-US" dirty="0">
                    <a:latin typeface="田氏保钓体简" panose="02010800040101010101" pitchFamily="2" charset="-122"/>
                    <a:ea typeface="田氏保钓体简" panose="02010800040101010101" pitchFamily="2" charset="-122"/>
                  </a:rPr>
                  <a:t>列变换后的结果</a:t>
                </a:r>
                <a:endParaRPr lang="en-US" altLang="zh-CN" dirty="0">
                  <a:latin typeface="田氏保钓体简" panose="02010800040101010101" pitchFamily="2" charset="-122"/>
                  <a:ea typeface="田氏保钓体简" panose="02010800040101010101" pitchFamily="2" charset="-122"/>
                </a:endParaRPr>
              </a:p>
              <a:p>
                <a:pPr algn="just">
                  <a:lnSpc>
                    <a:spcPct val="150000"/>
                  </a:lnSpc>
                </a:pPr>
                <a:endParaRPr lang="zh-CN" altLang="en-US" sz="1600" dirty="0">
                  <a:latin typeface="田氏保钓体简" panose="02010800040101010101" pitchFamily="2" charset="-122"/>
                  <a:ea typeface="田氏保钓体简" panose="020108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937896" y="1995493"/>
                <a:ext cx="7390765" cy="3161699"/>
              </a:xfrm>
              <a:prstGeom prst="rect">
                <a:avLst/>
              </a:prstGeom>
              <a:blipFill rotWithShape="1">
                <a:blip r:embed="rId3"/>
                <a:stretch>
                  <a:fillRect l="-743" t="-963" r="-660"/>
                </a:stretch>
              </a:blipFill>
            </p:spPr>
            <p:txBody>
              <a:bodyPr/>
              <a:lstStyle/>
              <a:p>
                <a:r>
                  <a:rPr lang="zh-CN" altLang="en-US">
                    <a:noFill/>
                  </a:rPr>
                  <a:t> </a:t>
                </a:r>
              </a:p>
            </p:txBody>
          </p:sp>
        </mc:Fallback>
      </mc:AlternateContent>
      <p:sp>
        <p:nvSpPr>
          <p:cNvPr id="6"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640" y="4797152"/>
            <a:ext cx="6458852" cy="1686160"/>
          </a:xfrm>
          <a:prstGeom prst="rect">
            <a:avLst/>
          </a:prstGeom>
        </p:spPr>
      </p:pic>
      <p:sp>
        <p:nvSpPr>
          <p:cNvPr id="8" name="灯片编号占位符 7"/>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47</a:t>
            </a:fld>
            <a:endParaRPr lang="en-US" altLang="zh-CN">
              <a:solidFill>
                <a:srgbClr val="000000"/>
              </a:solidFill>
            </a:endParaRPr>
          </a:p>
        </p:txBody>
      </p:sp>
    </p:spTree>
    <p:extLst>
      <p:ext uri="{BB962C8B-B14F-4D97-AF65-F5344CB8AC3E}">
        <p14:creationId xmlns:p14="http://schemas.microsoft.com/office/powerpoint/2010/main" val="34922441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637619" y="2060848"/>
                <a:ext cx="7390765" cy="3909275"/>
              </a:xfrm>
              <a:prstGeom prst="rect">
                <a:avLst/>
              </a:prstGeom>
              <a:noFill/>
            </p:spPr>
            <p:txBody>
              <a:bodyPr wrap="square" rtlCol="0">
                <a:spAutoFit/>
              </a:bodyPr>
              <a:lstStyle/>
              <a:p>
                <a:pPr indent="457200">
                  <a:defRPr/>
                </a:pPr>
                <a:r>
                  <a:rPr lang="zh-CN" altLang="en-US" sz="2400" dirty="0">
                    <a:latin typeface="田氏保钓体简" panose="02010800040101010101" pitchFamily="2" charset="-122"/>
                    <a:ea typeface="田氏保钓体简" panose="02010800040101010101" pitchFamily="2" charset="-122"/>
                  </a:rPr>
                  <a:t>那么问题来了：如何选择基才是最优的</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或者说，如果我们有一组</a:t>
                </a:r>
                <a:r>
                  <a:rPr lang="en-US" altLang="zh-CN" sz="2400" dirty="0">
                    <a:latin typeface="田氏保钓体简" panose="02010800040101010101" pitchFamily="2" charset="-122"/>
                    <a:ea typeface="田氏保钓体简" panose="02010800040101010101" pitchFamily="2" charset="-122"/>
                  </a:rPr>
                  <a:t>N</a:t>
                </a:r>
                <a:r>
                  <a:rPr lang="zh-CN" altLang="en-US" sz="2400" dirty="0">
                    <a:latin typeface="田氏保钓体简" panose="02010800040101010101" pitchFamily="2" charset="-122"/>
                    <a:ea typeface="田氏保钓体简" panose="02010800040101010101" pitchFamily="2" charset="-122"/>
                  </a:rPr>
                  <a:t>维向量，现在要将其降到</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维（</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小于</a:t>
                </a:r>
                <a:r>
                  <a:rPr lang="en-US" altLang="zh-CN" sz="2400" dirty="0">
                    <a:latin typeface="田氏保钓体简" panose="02010800040101010101" pitchFamily="2" charset="-122"/>
                    <a:ea typeface="田氏保钓体简" panose="02010800040101010101" pitchFamily="2" charset="-122"/>
                  </a:rPr>
                  <a:t>N</a:t>
                </a:r>
                <a:r>
                  <a:rPr lang="zh-CN" altLang="en-US" sz="2400" dirty="0">
                    <a:latin typeface="田氏保钓体简" panose="02010800040101010101" pitchFamily="2" charset="-122"/>
                    <a:ea typeface="田氏保钓体简" panose="02010800040101010101" pitchFamily="2" charset="-122"/>
                  </a:rPr>
                  <a:t>），那么我们应该如何选择</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个基才能最大程度保留原有的信息？</a:t>
                </a:r>
              </a:p>
              <a:p>
                <a:pPr indent="457200" algn="just"/>
                <a:r>
                  <a:rPr lang="zh-CN" altLang="en-US" sz="2400" dirty="0">
                    <a:latin typeface="田氏保钓体简" panose="02010800040101010101" pitchFamily="2" charset="-122"/>
                    <a:ea typeface="田氏保钓体简" panose="02010800040101010101" pitchFamily="2" charset="-122"/>
                  </a:rPr>
                  <a:t>例：假设我们的数据由五条记录组成，将它们表示成矩阵形式：</a:t>
                </a:r>
                <a:endParaRPr lang="en-US" altLang="zh-CN" sz="2400" dirty="0">
                  <a:latin typeface="田氏保钓体简" panose="02010800040101010101" pitchFamily="2" charset="-122"/>
                  <a:ea typeface="田氏保钓体简" panose="02010800040101010101" pitchFamily="2" charset="-122"/>
                </a:endParaRPr>
              </a:p>
              <a:p>
                <a:pPr indent="457200" algn="just"/>
                <a14:m>
                  <m:oMathPara xmlns:m="http://schemas.openxmlformats.org/officeDocument/2006/math">
                    <m:oMathParaPr>
                      <m:jc m:val="centerGroup"/>
                    </m:oMathParaPr>
                    <m:oMath xmlns:m="http://schemas.openxmlformats.org/officeDocument/2006/math">
                      <m:d>
                        <m:dPr>
                          <m:ctrlPr>
                            <a:rPr lang="en-US" altLang="zh-CN" sz="2400" i="1">
                              <a:latin typeface="Cambria Math"/>
                            </a:rPr>
                          </m:ctrlPr>
                        </m:dPr>
                        <m:e>
                          <m:m>
                            <m:mPr>
                              <m:mcs>
                                <m:mc>
                                  <m:mcPr>
                                    <m:count m:val="3"/>
                                    <m:mcJc m:val="center"/>
                                  </m:mcPr>
                                </m:mc>
                              </m:mcs>
                              <m:ctrlPr>
                                <a:rPr lang="en-US" altLang="zh-CN" sz="2400" i="1">
                                  <a:latin typeface="Cambria Math"/>
                                </a:rPr>
                              </m:ctrlPr>
                            </m:mPr>
                            <m:mr>
                              <m:e>
                                <m:r>
                                  <m:rPr>
                                    <m:brk m:alnAt="7"/>
                                  </m:rPr>
                                  <a:rPr lang="en-US" altLang="zh-CN" sz="2400" i="1">
                                    <a:latin typeface="Cambria Math" panose="02040503050406030204" pitchFamily="18" charset="0"/>
                                  </a:rPr>
                                  <m:t>1</m:t>
                                </m:r>
                              </m:e>
                              <m:e>
                                <m:r>
                                  <a:rPr lang="en-US" altLang="zh-CN" sz="2400" i="1">
                                    <a:latin typeface="Cambria Math" panose="02040503050406030204" pitchFamily="18" charset="0"/>
                                  </a:rPr>
                                  <m:t>1</m:t>
                                </m:r>
                              </m:e>
                              <m:e>
                                <m:r>
                                  <a:rPr lang="en-US" altLang="zh-CN" sz="2400" i="1">
                                    <a:latin typeface="Cambria Math" panose="02040503050406030204" pitchFamily="18" charset="0"/>
                                  </a:rPr>
                                  <m:t>2</m:t>
                                </m:r>
                              </m:e>
                            </m:mr>
                            <m:mr>
                              <m:e>
                                <m:r>
                                  <a:rPr lang="en-US" altLang="zh-CN" sz="2400" i="1">
                                    <a:latin typeface="Cambria Math" panose="02040503050406030204" pitchFamily="18" charset="0"/>
                                  </a:rPr>
                                  <m:t>1</m:t>
                                </m:r>
                              </m:e>
                              <m:e>
                                <m:r>
                                  <a:rPr lang="en-US" altLang="zh-CN" sz="2400" i="1">
                                    <a:latin typeface="Cambria Math" panose="02040503050406030204" pitchFamily="18" charset="0"/>
                                  </a:rPr>
                                  <m:t>3</m:t>
                                </m:r>
                              </m:e>
                              <m:e>
                                <m:r>
                                  <a:rPr lang="en-US" altLang="zh-CN" sz="2400" i="1">
                                    <a:latin typeface="Cambria Math" panose="02040503050406030204" pitchFamily="18" charset="0"/>
                                  </a:rPr>
                                  <m:t>3</m:t>
                                </m:r>
                              </m:e>
                            </m:mr>
                          </m:m>
                          <m:r>
                            <a:rPr lang="en-US" altLang="zh-CN" sz="2400" i="1">
                              <a:latin typeface="Cambria Math" panose="02040503050406030204" pitchFamily="18" charset="0"/>
                            </a:rPr>
                            <m:t>    </m:t>
                          </m:r>
                          <m:m>
                            <m:mPr>
                              <m:mcs>
                                <m:mc>
                                  <m:mcPr>
                                    <m:count m:val="2"/>
                                    <m:mcJc m:val="center"/>
                                  </m:mcPr>
                                </m:mc>
                              </m:mcs>
                              <m:ctrlPr>
                                <a:rPr lang="en-US" altLang="zh-CN" sz="2400" i="1">
                                  <a:latin typeface="Cambria Math"/>
                                </a:rPr>
                              </m:ctrlPr>
                            </m:mPr>
                            <m:mr>
                              <m:e>
                                <m:r>
                                  <m:rPr>
                                    <m:brk m:alnAt="7"/>
                                  </m:rPr>
                                  <a:rPr lang="en-US" altLang="zh-CN" sz="2400" i="1">
                                    <a:latin typeface="Cambria Math" panose="02040503050406030204" pitchFamily="18" charset="0"/>
                                  </a:rPr>
                                  <m:t>4</m:t>
                                </m:r>
                              </m:e>
                              <m:e>
                                <m:r>
                                  <a:rPr lang="en-US" altLang="zh-CN" sz="2400" i="1">
                                    <a:latin typeface="Cambria Math" panose="02040503050406030204" pitchFamily="18" charset="0"/>
                                  </a:rPr>
                                  <m:t>2</m:t>
                                </m:r>
                              </m:e>
                            </m:mr>
                            <m:mr>
                              <m:e>
                                <m:r>
                                  <a:rPr lang="en-US" altLang="zh-CN" sz="2400" i="1">
                                    <a:latin typeface="Cambria Math" panose="02040503050406030204" pitchFamily="18" charset="0"/>
                                  </a:rPr>
                                  <m:t>4</m:t>
                                </m:r>
                              </m:e>
                              <m:e>
                                <m:r>
                                  <a:rPr lang="en-US" altLang="zh-CN" sz="2400" i="1">
                                    <a:latin typeface="Cambria Math" panose="02040503050406030204" pitchFamily="18" charset="0"/>
                                  </a:rPr>
                                  <m:t>4</m:t>
                                </m:r>
                              </m:e>
                            </m:mr>
                          </m:m>
                        </m:e>
                      </m:d>
                    </m:oMath>
                  </m:oMathPara>
                </a14:m>
                <a:endParaRPr lang="en-US" altLang="zh-CN" sz="2400" dirty="0">
                  <a:latin typeface="田氏保钓体简" panose="02010800040101010101" pitchFamily="2" charset="-122"/>
                  <a:ea typeface="田氏保钓体简" panose="02010800040101010101" pitchFamily="2" charset="-122"/>
                </a:endParaRPr>
              </a:p>
              <a:p>
                <a:pPr indent="457200" algn="just"/>
                <a:r>
                  <a:rPr lang="zh-CN" altLang="en-US" sz="2400" dirty="0">
                    <a:latin typeface="田氏保钓体简" panose="02010800040101010101" pitchFamily="2" charset="-122"/>
                    <a:ea typeface="田氏保钓体简" panose="02010800040101010101" pitchFamily="2" charset="-122"/>
                  </a:rPr>
                  <a:t>减去每个字段的均值</a:t>
                </a:r>
                <a:endParaRPr lang="en-US" altLang="zh-CN" sz="2400" dirty="0">
                  <a:latin typeface="田氏保钓体简" panose="02010800040101010101" pitchFamily="2" charset="-122"/>
                  <a:ea typeface="田氏保钓体简" panose="02010800040101010101" pitchFamily="2" charset="-122"/>
                </a:endParaRPr>
              </a:p>
              <a:p>
                <a:pPr indent="457200" algn="just"/>
                <a14:m>
                  <m:oMathPara xmlns:m="http://schemas.openxmlformats.org/officeDocument/2006/math">
                    <m:oMathParaPr>
                      <m:jc m:val="centerGroup"/>
                    </m:oMathParaPr>
                    <m:oMath xmlns:m="http://schemas.openxmlformats.org/officeDocument/2006/math">
                      <m:d>
                        <m:dPr>
                          <m:ctrlPr>
                            <a:rPr lang="en-US" altLang="zh-CN" sz="2400" i="1">
                              <a:latin typeface="Cambria Math"/>
                            </a:rPr>
                          </m:ctrlPr>
                        </m:dPr>
                        <m:e>
                          <m:m>
                            <m:mPr>
                              <m:mcs>
                                <m:mc>
                                  <m:mcPr>
                                    <m:count m:val="3"/>
                                    <m:mcJc m:val="center"/>
                                  </m:mcPr>
                                </m:mc>
                              </m:mcs>
                              <m:ctrlPr>
                                <a:rPr lang="en-US" altLang="zh-CN" sz="2400" i="1">
                                  <a:latin typeface="Cambria Math"/>
                                </a:rPr>
                              </m:ctrlPr>
                            </m:mPr>
                            <m:mr>
                              <m:e>
                                <m:r>
                                  <m:rPr>
                                    <m:brk m:alnAt="7"/>
                                  </m:rPr>
                                  <a:rPr lang="en-US" altLang="zh-CN" sz="2400" i="1">
                                    <a:latin typeface="Cambria Math" panose="02040503050406030204" pitchFamily="18" charset="0"/>
                                  </a:rPr>
                                  <m:t>−</m:t>
                                </m:r>
                                <m:r>
                                  <a:rPr lang="en-US" altLang="zh-CN" sz="2400" i="1">
                                    <a:latin typeface="Cambria Math" panose="02040503050406030204" pitchFamily="18" charset="0"/>
                                  </a:rPr>
                                  <m:t>1</m:t>
                                </m:r>
                              </m:e>
                              <m:e>
                                <m:r>
                                  <a:rPr lang="en-US" altLang="zh-CN" sz="2400" i="1">
                                    <a:latin typeface="Cambria Math" panose="02040503050406030204" pitchFamily="18" charset="0"/>
                                  </a:rPr>
                                  <m:t>−1</m:t>
                                </m:r>
                              </m:e>
                              <m:e>
                                <m:r>
                                  <a:rPr lang="en-US" altLang="zh-CN" sz="2400" i="1">
                                    <a:latin typeface="Cambria Math" panose="02040503050406030204" pitchFamily="18" charset="0"/>
                                  </a:rPr>
                                  <m:t>0</m:t>
                                </m:r>
                              </m:e>
                            </m:mr>
                            <m:mr>
                              <m:e>
                                <m:r>
                                  <a:rPr lang="en-US" altLang="zh-CN" sz="2400" i="1">
                                    <a:latin typeface="Cambria Math" panose="02040503050406030204" pitchFamily="18" charset="0"/>
                                  </a:rPr>
                                  <m:t>−2</m:t>
                                </m:r>
                              </m:e>
                              <m:e>
                                <m:r>
                                  <a:rPr lang="en-US" altLang="zh-CN" sz="2400" i="1">
                                    <a:latin typeface="Cambria Math" panose="02040503050406030204" pitchFamily="18" charset="0"/>
                                  </a:rPr>
                                  <m:t>0</m:t>
                                </m:r>
                              </m:e>
                              <m:e>
                                <m:r>
                                  <a:rPr lang="en-US" altLang="zh-CN" sz="2400" i="1">
                                    <a:latin typeface="Cambria Math" panose="02040503050406030204" pitchFamily="18" charset="0"/>
                                  </a:rPr>
                                  <m:t>0</m:t>
                                </m:r>
                              </m:e>
                            </m:mr>
                          </m:m>
                          <m:r>
                            <a:rPr lang="en-US" altLang="zh-CN" sz="2400" i="1">
                              <a:latin typeface="Cambria Math" panose="02040503050406030204" pitchFamily="18" charset="0"/>
                            </a:rPr>
                            <m:t>    </m:t>
                          </m:r>
                          <m:m>
                            <m:mPr>
                              <m:mcs>
                                <m:mc>
                                  <m:mcPr>
                                    <m:count m:val="2"/>
                                    <m:mcJc m:val="center"/>
                                  </m:mcPr>
                                </m:mc>
                              </m:mcs>
                              <m:ctrlPr>
                                <a:rPr lang="en-US" altLang="zh-CN" sz="2400" i="1">
                                  <a:latin typeface="Cambria Math"/>
                                </a:rPr>
                              </m:ctrlPr>
                            </m:mPr>
                            <m:mr>
                              <m:e>
                                <m:r>
                                  <m:rPr>
                                    <m:brk m:alnAt="7"/>
                                  </m:rPr>
                                  <a:rPr lang="en-US" altLang="zh-CN" sz="2400" i="1">
                                    <a:latin typeface="Cambria Math" panose="02040503050406030204" pitchFamily="18" charset="0"/>
                                  </a:rPr>
                                  <m:t>2</m:t>
                                </m:r>
                              </m:e>
                              <m:e>
                                <m:r>
                                  <a:rPr lang="en-US" altLang="zh-CN" sz="2400" i="1">
                                    <a:latin typeface="Cambria Math" panose="02040503050406030204" pitchFamily="18" charset="0"/>
                                  </a:rPr>
                                  <m:t>0</m:t>
                                </m:r>
                              </m:e>
                            </m:mr>
                            <m:mr>
                              <m:e>
                                <m:r>
                                  <a:rPr lang="en-US" altLang="zh-CN" sz="2400" i="1">
                                    <a:latin typeface="Cambria Math" panose="02040503050406030204" pitchFamily="18" charset="0"/>
                                  </a:rPr>
                                  <m:t>1</m:t>
                                </m:r>
                              </m:e>
                              <m:e>
                                <m:r>
                                  <a:rPr lang="en-US" altLang="zh-CN" sz="2400" i="1">
                                    <a:latin typeface="Cambria Math" panose="02040503050406030204" pitchFamily="18" charset="0"/>
                                  </a:rPr>
                                  <m:t>1</m:t>
                                </m:r>
                              </m:e>
                            </m:mr>
                          </m:m>
                        </m:e>
                      </m:d>
                    </m:oMath>
                  </m:oMathPara>
                </a14:m>
                <a:endParaRPr lang="zh-CN" altLang="en-US" sz="2400" dirty="0">
                  <a:latin typeface="田氏保钓体简" panose="02010800040101010101" pitchFamily="2" charset="-122"/>
                  <a:ea typeface="田氏保钓体简" panose="02010800040101010101" pitchFamily="2"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637619" y="2060848"/>
                <a:ext cx="7390765" cy="3909275"/>
              </a:xfrm>
              <a:prstGeom prst="rect">
                <a:avLst/>
              </a:prstGeom>
              <a:blipFill rotWithShape="1">
                <a:blip r:embed="rId3"/>
                <a:stretch>
                  <a:fillRect l="-1320" t="-1248" r="-1238"/>
                </a:stretch>
              </a:blipFill>
            </p:spPr>
            <p:txBody>
              <a:bodyPr/>
              <a:lstStyle/>
              <a:p>
                <a:r>
                  <a:rPr lang="zh-CN" altLang="en-US">
                    <a:noFill/>
                  </a:rPr>
                  <a:t> </a:t>
                </a:r>
              </a:p>
            </p:txBody>
          </p:sp>
        </mc:Fallback>
      </mc:AlternateContent>
      <p:sp>
        <p:nvSpPr>
          <p:cNvPr id="5"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sp>
        <p:nvSpPr>
          <p:cNvPr id="6" name="灯片编号占位符 5"/>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48</a:t>
            </a:fld>
            <a:endParaRPr lang="en-US" altLang="zh-CN">
              <a:solidFill>
                <a:srgbClr val="000000"/>
              </a:solidFill>
            </a:endParaRPr>
          </a:p>
        </p:txBody>
      </p:sp>
    </p:spTree>
    <p:extLst>
      <p:ext uri="{BB962C8B-B14F-4D97-AF65-F5344CB8AC3E}">
        <p14:creationId xmlns:p14="http://schemas.microsoft.com/office/powerpoint/2010/main" val="28002250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17572" y="2053554"/>
            <a:ext cx="3458845" cy="2935740"/>
          </a:xfrm>
          <a:prstGeom prst="rect">
            <a:avLst/>
          </a:prstGeom>
          <a:noFill/>
        </p:spPr>
        <p:txBody>
          <a:bodyPr wrap="square" rtlCol="0">
            <a:spAutoFit/>
          </a:bodyPr>
          <a:lstStyle/>
          <a:p>
            <a:pPr indent="457200" algn="just" fontAlgn="auto">
              <a:lnSpc>
                <a:spcPct val="150000"/>
              </a:lnSpc>
              <a:defRPr/>
            </a:pPr>
            <a:r>
              <a:rPr lang="zh-CN" altLang="en-US" dirty="0">
                <a:latin typeface="田氏保钓体简" panose="02010800040101010101" pitchFamily="2" charset="-122"/>
                <a:ea typeface="田氏保钓体简" panose="02010800040101010101" pitchFamily="2" charset="-122"/>
              </a:rPr>
              <a:t>如果我们必须使用一维来表示这些数据，又希望尽量保留原始的信息</a:t>
            </a:r>
            <a:r>
              <a:rPr lang="zh-CN" altLang="en-US" dirty="0" smtClean="0">
                <a:latin typeface="田氏保钓体简" panose="02010800040101010101" pitchFamily="2" charset="-122"/>
                <a:ea typeface="田氏保钓体简" panose="02010800040101010101" pitchFamily="2" charset="-122"/>
              </a:rPr>
              <a:t>，</a:t>
            </a:r>
            <a:r>
              <a:rPr lang="zh-CN" altLang="en-US" dirty="0">
                <a:latin typeface="田氏保钓体简" panose="02010800040101010101" pitchFamily="2" charset="-122"/>
                <a:ea typeface="田氏保钓体简" panose="02010800040101010101" pitchFamily="2" charset="-122"/>
              </a:rPr>
              <a:t>应</a:t>
            </a:r>
            <a:r>
              <a:rPr lang="zh-CN" altLang="en-US" dirty="0" smtClean="0">
                <a:latin typeface="田氏保钓体简" panose="02010800040101010101" pitchFamily="2" charset="-122"/>
                <a:ea typeface="田氏保钓体简" panose="02010800040101010101" pitchFamily="2" charset="-122"/>
              </a:rPr>
              <a:t>如何</a:t>
            </a:r>
            <a:r>
              <a:rPr lang="zh-CN" altLang="en-US" dirty="0">
                <a:latin typeface="田氏保钓体简" panose="02010800040101010101" pitchFamily="2" charset="-122"/>
                <a:ea typeface="田氏保钓体简" panose="02010800040101010101" pitchFamily="2" charset="-122"/>
              </a:rPr>
              <a:t>选择</a:t>
            </a:r>
            <a:r>
              <a:rPr lang="zh-CN" altLang="en-US" dirty="0" smtClean="0">
                <a:latin typeface="田氏保钓体简" panose="02010800040101010101" pitchFamily="2" charset="-122"/>
                <a:ea typeface="田氏保钓体简" panose="02010800040101010101" pitchFamily="2" charset="-122"/>
              </a:rPr>
              <a:t>？</a:t>
            </a:r>
            <a:endParaRPr lang="en-US" altLang="zh-CN" dirty="0" smtClean="0">
              <a:latin typeface="田氏保钓体简" panose="02010800040101010101" pitchFamily="2" charset="-122"/>
              <a:ea typeface="田氏保钓体简" panose="02010800040101010101" pitchFamily="2" charset="-122"/>
            </a:endParaRPr>
          </a:p>
          <a:p>
            <a:pPr indent="457200" algn="just" fontAlgn="auto">
              <a:lnSpc>
                <a:spcPct val="150000"/>
              </a:lnSpc>
              <a:defRPr/>
            </a:pPr>
            <a:r>
              <a:rPr lang="zh-CN" altLang="en-US" dirty="0" smtClean="0">
                <a:latin typeface="田氏保钓体简" panose="02010800040101010101" pitchFamily="2" charset="-122"/>
                <a:ea typeface="田氏保钓体简" panose="02010800040101010101" pitchFamily="2" charset="-122"/>
                <a:sym typeface="+mn-ea"/>
              </a:rPr>
              <a:t>一</a:t>
            </a:r>
            <a:r>
              <a:rPr lang="zh-CN" altLang="en-US" dirty="0">
                <a:latin typeface="田氏保钓体简" panose="02010800040101010101" pitchFamily="2" charset="-122"/>
                <a:ea typeface="田氏保钓体简" panose="02010800040101010101" pitchFamily="2" charset="-122"/>
                <a:sym typeface="+mn-ea"/>
              </a:rPr>
              <a:t>种直观的看法是：</a:t>
            </a:r>
            <a:r>
              <a:rPr lang="zh-CN" altLang="en-US" b="1" dirty="0">
                <a:solidFill>
                  <a:schemeClr val="accent1">
                    <a:lumMod val="50000"/>
                  </a:schemeClr>
                </a:solidFill>
                <a:latin typeface="田氏保钓体简" panose="02010800040101010101" pitchFamily="2" charset="-122"/>
                <a:ea typeface="田氏保钓体简" panose="02010800040101010101" pitchFamily="2" charset="-122"/>
                <a:sym typeface="+mn-ea"/>
              </a:rPr>
              <a:t>希望投影后的投影值尽可能</a:t>
            </a:r>
            <a:r>
              <a:rPr lang="zh-CN" altLang="en-US" b="1" dirty="0" smtClean="0">
                <a:solidFill>
                  <a:schemeClr val="accent1">
                    <a:lumMod val="50000"/>
                  </a:schemeClr>
                </a:solidFill>
                <a:latin typeface="田氏保钓体简" panose="02010800040101010101" pitchFamily="2" charset="-122"/>
                <a:ea typeface="田氏保钓体简" panose="02010800040101010101" pitchFamily="2" charset="-122"/>
                <a:sym typeface="+mn-ea"/>
              </a:rPr>
              <a:t>分散</a:t>
            </a:r>
            <a:r>
              <a:rPr lang="zh-CN" altLang="en-US" b="1" dirty="0" smtClean="0">
                <a:latin typeface="田氏保钓体简" panose="02010800040101010101" pitchFamily="2" charset="-122"/>
                <a:ea typeface="田氏保钓体简" panose="02010800040101010101" pitchFamily="2" charset="-122"/>
                <a:sym typeface="+mn-ea"/>
              </a:rPr>
              <a:t>。</a:t>
            </a:r>
            <a:r>
              <a:rPr lang="zh-CN" altLang="en-US" dirty="0">
                <a:latin typeface="田氏保钓体简" panose="02010800040101010101" pitchFamily="2" charset="-122"/>
                <a:ea typeface="田氏保钓体简" panose="02010800040101010101" pitchFamily="2" charset="-122"/>
                <a:sym typeface="+mn-ea"/>
              </a:rPr>
              <a:t>这种分散程度，可以用数学上的</a:t>
            </a:r>
            <a:r>
              <a:rPr lang="zh-CN" altLang="en-US" b="1" dirty="0">
                <a:latin typeface="田氏保钓体简" panose="02010800040101010101" pitchFamily="2" charset="-122"/>
                <a:ea typeface="田氏保钓体简" panose="02010800040101010101" pitchFamily="2" charset="-122"/>
                <a:sym typeface="+mn-ea"/>
              </a:rPr>
              <a:t>方差</a:t>
            </a:r>
            <a:r>
              <a:rPr lang="zh-CN" altLang="en-US" dirty="0">
                <a:latin typeface="田氏保钓体简" panose="02010800040101010101" pitchFamily="2" charset="-122"/>
                <a:ea typeface="田氏保钓体简" panose="02010800040101010101" pitchFamily="2" charset="-122"/>
                <a:sym typeface="+mn-ea"/>
              </a:rPr>
              <a:t>来</a:t>
            </a:r>
            <a:r>
              <a:rPr lang="zh-CN" altLang="en-US" dirty="0" smtClean="0">
                <a:latin typeface="田氏保钓体简" panose="02010800040101010101" pitchFamily="2" charset="-122"/>
                <a:ea typeface="田氏保钓体简" panose="02010800040101010101" pitchFamily="2" charset="-122"/>
                <a:sym typeface="+mn-ea"/>
              </a:rPr>
              <a:t>表述：</a:t>
            </a:r>
            <a:endParaRPr lang="zh-CN" altLang="en-US" dirty="0">
              <a:latin typeface="田氏保钓体简" panose="02010800040101010101" pitchFamily="2" charset="-122"/>
              <a:ea typeface="田氏保钓体简" panose="020108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4008" y="5157192"/>
            <a:ext cx="3134369" cy="78329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221687"/>
            <a:ext cx="3278669" cy="3799601"/>
          </a:xfrm>
          <a:prstGeom prst="rect">
            <a:avLst/>
          </a:prstGeom>
        </p:spPr>
      </p:pic>
      <p:sp>
        <p:nvSpPr>
          <p:cNvPr id="7"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sp>
        <p:nvSpPr>
          <p:cNvPr id="8" name="灯片编号占位符 7"/>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49</a:t>
            </a:fld>
            <a:endParaRPr lang="en-US" altLang="zh-CN">
              <a:solidFill>
                <a:srgbClr val="000000"/>
              </a:solidFill>
            </a:endParaRPr>
          </a:p>
        </p:txBody>
      </p:sp>
    </p:spTree>
    <p:extLst>
      <p:ext uri="{BB962C8B-B14F-4D97-AF65-F5344CB8AC3E}">
        <p14:creationId xmlns:p14="http://schemas.microsoft.com/office/powerpoint/2010/main" val="1916963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smtClean="0">
                <a:solidFill>
                  <a:srgbClr val="000000"/>
                </a:solidFill>
                <a:latin typeface="Tahoma" pitchFamily="34" charset="0"/>
                <a:ea typeface="方正启体简体" pitchFamily="65" charset="-122"/>
                <a:cs typeface="+mn-cs"/>
              </a:rPr>
              <a:t>直观</a:t>
            </a:r>
            <a:endParaRPr lang="zh-CN" altLang="en-US" sz="3600" kern="1200" dirty="0">
              <a:solidFill>
                <a:srgbClr val="000000"/>
              </a:solidFill>
              <a:latin typeface="Tahoma" pitchFamily="34" charset="0"/>
              <a:ea typeface="方正启体简体" pitchFamily="65" charset="-122"/>
              <a:cs typeface="+mn-cs"/>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475" y="2492896"/>
            <a:ext cx="7610475" cy="323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2750568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55576" y="2147846"/>
            <a:ext cx="7390765" cy="1113510"/>
          </a:xfrm>
          <a:prstGeom prst="rect">
            <a:avLst/>
          </a:prstGeom>
          <a:noFill/>
        </p:spPr>
        <p:txBody>
          <a:bodyPr wrap="square" rtlCol="0">
            <a:spAutoFit/>
          </a:bodyPr>
          <a:lstStyle/>
          <a:p>
            <a:pPr indent="0" algn="just" fontAlgn="auto">
              <a:lnSpc>
                <a:spcPct val="150000"/>
              </a:lnSpc>
            </a:pPr>
            <a:r>
              <a:rPr lang="zh-CN" altLang="en-US" sz="2400" dirty="0">
                <a:latin typeface="田氏保钓体简" panose="02010800040101010101" pitchFamily="2" charset="-122"/>
                <a:ea typeface="田氏保钓体简" panose="02010800040101010101" pitchFamily="2" charset="-122"/>
                <a:sym typeface="+mn-ea"/>
              </a:rPr>
              <a:t>由于</a:t>
            </a:r>
            <a:r>
              <a:rPr lang="zh-CN" altLang="en-US" sz="2400" dirty="0" smtClean="0">
                <a:latin typeface="田氏保钓体简" panose="02010800040101010101" pitchFamily="2" charset="-122"/>
                <a:ea typeface="田氏保钓体简" panose="02010800040101010101" pitchFamily="2" charset="-122"/>
                <a:sym typeface="+mn-ea"/>
              </a:rPr>
              <a:t>我们</a:t>
            </a:r>
            <a:r>
              <a:rPr lang="zh-CN" altLang="en-US" sz="2400" dirty="0">
                <a:latin typeface="田氏保钓体简" panose="02010800040101010101" pitchFamily="2" charset="-122"/>
                <a:ea typeface="田氏保钓体简" panose="02010800040101010101" pitchFamily="2" charset="-122"/>
                <a:sym typeface="+mn-ea"/>
              </a:rPr>
              <a:t>已经将每个字段的均值都化为</a:t>
            </a:r>
            <a:r>
              <a:rPr lang="en-US" altLang="zh-CN" sz="2400" dirty="0">
                <a:latin typeface="田氏保钓体简" panose="02010800040101010101" pitchFamily="2" charset="-122"/>
                <a:ea typeface="田氏保钓体简" panose="02010800040101010101" pitchFamily="2" charset="-122"/>
                <a:sym typeface="+mn-ea"/>
              </a:rPr>
              <a:t>0</a:t>
            </a:r>
            <a:r>
              <a:rPr lang="zh-CN" altLang="en-US" sz="2400" dirty="0">
                <a:latin typeface="田氏保钓体简" panose="02010800040101010101" pitchFamily="2" charset="-122"/>
                <a:ea typeface="田氏保钓体简" panose="02010800040101010101" pitchFamily="2" charset="-122"/>
                <a:sym typeface="+mn-ea"/>
              </a:rPr>
              <a:t>了，因此方差可以直接用每个元素的平方和除以元素个数表示：</a:t>
            </a:r>
            <a:endParaRPr lang="zh-CN" altLang="en-US" sz="24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3429000"/>
            <a:ext cx="3168352" cy="932370"/>
          </a:xfrm>
          <a:prstGeom prst="rect">
            <a:avLst/>
          </a:prstGeom>
        </p:spPr>
      </p:pic>
      <p:sp>
        <p:nvSpPr>
          <p:cNvPr id="8" name="文本框 7"/>
          <p:cNvSpPr txBox="1"/>
          <p:nvPr/>
        </p:nvSpPr>
        <p:spPr>
          <a:xfrm>
            <a:off x="882576" y="4542219"/>
            <a:ext cx="7390765" cy="1667508"/>
          </a:xfrm>
          <a:prstGeom prst="rect">
            <a:avLst/>
          </a:prstGeom>
          <a:noFill/>
        </p:spPr>
        <p:txBody>
          <a:bodyPr wrap="square" rtlCol="0">
            <a:spAutoFit/>
          </a:bodyPr>
          <a:lstStyle/>
          <a:p>
            <a:pPr indent="0" fontAlgn="auto">
              <a:lnSpc>
                <a:spcPct val="150000"/>
              </a:lnSpc>
              <a:defRPr/>
            </a:pPr>
            <a:r>
              <a:rPr lang="zh-CN" altLang="en-US" sz="2400" dirty="0">
                <a:latin typeface="田氏保钓体简" panose="02010800040101010101" pitchFamily="2" charset="-122"/>
                <a:ea typeface="田氏保钓体简" panose="02010800040101010101" pitchFamily="2" charset="-122"/>
                <a:sym typeface="+mn-ea"/>
              </a:rPr>
              <a:t>于是上面的问题被形式化表述为：寻找一个一维基，使得所有数据变换为这个基上的坐标表示后，方差值</a:t>
            </a:r>
            <a:r>
              <a:rPr lang="zh-CN" altLang="en-US" sz="2400" dirty="0" smtClean="0">
                <a:latin typeface="田氏保钓体简" panose="02010800040101010101" pitchFamily="2" charset="-122"/>
                <a:ea typeface="田氏保钓体简" panose="02010800040101010101" pitchFamily="2" charset="-122"/>
                <a:sym typeface="+mn-ea"/>
              </a:rPr>
              <a:t>最大。</a:t>
            </a:r>
            <a:endParaRPr lang="zh-CN" altLang="en-US" sz="24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p:sp>
        <p:nvSpPr>
          <p:cNvPr id="10"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sp>
        <p:nvSpPr>
          <p:cNvPr id="3" name="灯片编号占位符 2"/>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50</a:t>
            </a:fld>
            <a:endParaRPr lang="en-US" altLang="zh-CN">
              <a:solidFill>
                <a:srgbClr val="000000"/>
              </a:solidFill>
            </a:endParaRPr>
          </a:p>
        </p:txBody>
      </p:sp>
    </p:spTree>
    <p:extLst>
      <p:ext uri="{BB962C8B-B14F-4D97-AF65-F5344CB8AC3E}">
        <p14:creationId xmlns:p14="http://schemas.microsoft.com/office/powerpoint/2010/main" val="19887138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55576" y="1916832"/>
            <a:ext cx="7390765" cy="1200329"/>
          </a:xfrm>
          <a:prstGeom prst="rect">
            <a:avLst/>
          </a:prstGeom>
          <a:noFill/>
        </p:spPr>
        <p:txBody>
          <a:bodyPr wrap="square" rtlCol="0">
            <a:spAutoFit/>
          </a:bodyPr>
          <a:lstStyle/>
          <a:p>
            <a:pPr indent="0" algn="just" fontAlgn="auto">
              <a:lnSpc>
                <a:spcPct val="150000"/>
              </a:lnSpc>
            </a:pPr>
            <a:r>
              <a:rPr lang="zh-CN" altLang="en-US" sz="2400" dirty="0" smtClean="0">
                <a:latin typeface="田氏保钓体简" panose="02010800040101010101" pitchFamily="2" charset="-122"/>
                <a:ea typeface="田氏保钓体简" panose="02010800040101010101" pitchFamily="2" charset="-122"/>
                <a:sym typeface="+mn-ea"/>
              </a:rPr>
              <a:t>均值和</a:t>
            </a:r>
            <a:r>
              <a:rPr lang="zh-CN" altLang="en-US" sz="2400" dirty="0">
                <a:latin typeface="田氏保钓体简" panose="02010800040101010101" pitchFamily="2" charset="-122"/>
                <a:ea typeface="田氏保钓体简" panose="02010800040101010101" pitchFamily="2" charset="-122"/>
                <a:sym typeface="+mn-ea"/>
              </a:rPr>
              <a:t>方差一般是用来描述一维数据的，但现实生活我们常常遇到含有多维数据的数据</a:t>
            </a:r>
            <a:r>
              <a:rPr lang="zh-CN" altLang="en-US" sz="2400" dirty="0" smtClean="0">
                <a:latin typeface="田氏保钓体简" panose="02010800040101010101" pitchFamily="2" charset="-122"/>
                <a:ea typeface="田氏保钓体简" panose="02010800040101010101" pitchFamily="2" charset="-122"/>
                <a:sym typeface="+mn-ea"/>
              </a:rPr>
              <a:t>集。</a:t>
            </a:r>
            <a:endParaRPr lang="zh-CN" altLang="en-US" sz="24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p:sp>
        <p:nvSpPr>
          <p:cNvPr id="10" name="文本框 8"/>
          <p:cNvSpPr txBox="1"/>
          <p:nvPr/>
        </p:nvSpPr>
        <p:spPr>
          <a:xfrm>
            <a:off x="1331640" y="1052736"/>
            <a:ext cx="3085465" cy="646331"/>
          </a:xfrm>
          <a:prstGeom prst="rect">
            <a:avLst/>
          </a:prstGeom>
          <a:noFill/>
        </p:spPr>
        <p:txBody>
          <a:bodyPr wrap="square" rtlCol="0">
            <a:spAutoFit/>
          </a:bodyPr>
          <a:lstStyle/>
          <a:p>
            <a:r>
              <a:rPr lang="zh-CN" altLang="en-US" sz="3600" dirty="0">
                <a:solidFill>
                  <a:srgbClr val="000000"/>
                </a:solidFill>
                <a:latin typeface="Tahoma" pitchFamily="34" charset="0"/>
                <a:ea typeface="方正启体简体" pitchFamily="65" charset="-122"/>
                <a:sym typeface="+mn-ea"/>
              </a:rPr>
              <a:t>协方差</a:t>
            </a:r>
          </a:p>
        </p:txBody>
      </p:sp>
      <p:sp>
        <p:nvSpPr>
          <p:cNvPr id="2" name="矩形 1"/>
          <p:cNvSpPr/>
          <p:nvPr/>
        </p:nvSpPr>
        <p:spPr>
          <a:xfrm>
            <a:off x="755576" y="3356992"/>
            <a:ext cx="6984776" cy="2862322"/>
          </a:xfrm>
          <a:prstGeom prst="rect">
            <a:avLst/>
          </a:prstGeom>
        </p:spPr>
        <p:txBody>
          <a:bodyPr wrap="square">
            <a:spAutoFit/>
          </a:bodyPr>
          <a:lstStyle/>
          <a:p>
            <a:pPr>
              <a:lnSpc>
                <a:spcPct val="150000"/>
              </a:lnSpc>
            </a:pPr>
            <a:r>
              <a:rPr lang="zh-CN" altLang="en-US" sz="2400" dirty="0">
                <a:latin typeface="田氏保钓体简" panose="02010800040101010101" pitchFamily="2" charset="-122"/>
                <a:ea typeface="田氏保钓体简" panose="02010800040101010101" pitchFamily="2" charset="-122"/>
              </a:rPr>
              <a:t>比如，一个男孩子的猥琐程度跟他受女孩子欢迎程度是否存在一些</a:t>
            </a:r>
            <a:r>
              <a:rPr lang="zh-CN" altLang="en-US" sz="2400" dirty="0" smtClean="0">
                <a:latin typeface="田氏保钓体简" panose="02010800040101010101" pitchFamily="2" charset="-122"/>
                <a:ea typeface="田氏保钓体简" panose="02010800040101010101" pitchFamily="2" charset="-122"/>
              </a:rPr>
              <a:t>联系？</a:t>
            </a:r>
            <a:endParaRPr lang="en-US" altLang="zh-CN" sz="2400" dirty="0" smtClean="0">
              <a:latin typeface="田氏保钓体简" panose="02010800040101010101" pitchFamily="2" charset="-122"/>
              <a:ea typeface="田氏保钓体简" panose="02010800040101010101" pitchFamily="2" charset="-122"/>
            </a:endParaRPr>
          </a:p>
          <a:p>
            <a:pPr>
              <a:lnSpc>
                <a:spcPct val="150000"/>
              </a:lnSpc>
            </a:pPr>
            <a:endParaRPr lang="en-US" altLang="zh-CN" sz="2400" dirty="0" smtClean="0">
              <a:latin typeface="田氏保钓体简" panose="02010800040101010101" pitchFamily="2" charset="-122"/>
              <a:ea typeface="田氏保钓体简" panose="02010800040101010101" pitchFamily="2" charset="-122"/>
            </a:endParaRPr>
          </a:p>
          <a:p>
            <a:pPr>
              <a:lnSpc>
                <a:spcPct val="150000"/>
              </a:lnSpc>
            </a:pPr>
            <a:r>
              <a:rPr lang="zh-CN" altLang="en-US" sz="2400" dirty="0" smtClean="0">
                <a:latin typeface="田氏保钓体简" panose="02010800040101010101" pitchFamily="2" charset="-122"/>
                <a:ea typeface="田氏保钓体简" panose="02010800040101010101" pitchFamily="2" charset="-122"/>
              </a:rPr>
              <a:t>协方差</a:t>
            </a:r>
            <a:r>
              <a:rPr lang="zh-CN" altLang="en-US" sz="2400" dirty="0">
                <a:latin typeface="田氏保钓体简" panose="02010800040101010101" pitchFamily="2" charset="-122"/>
                <a:ea typeface="田氏保钓体简" panose="02010800040101010101" pitchFamily="2" charset="-122"/>
              </a:rPr>
              <a:t>就是这样一种用来度量两个随机变量关系的</a:t>
            </a:r>
            <a:r>
              <a:rPr lang="zh-CN" altLang="en-US" sz="2400" dirty="0" smtClean="0">
                <a:latin typeface="田氏保钓体简" panose="02010800040101010101" pitchFamily="2" charset="-122"/>
                <a:ea typeface="田氏保钓体简" panose="02010800040101010101" pitchFamily="2" charset="-122"/>
              </a:rPr>
              <a:t>统计量。</a:t>
            </a:r>
            <a:endParaRPr lang="zh-CN" altLang="en-US" sz="2400" dirty="0">
              <a:latin typeface="田氏保钓体简" panose="02010800040101010101" pitchFamily="2" charset="-122"/>
              <a:ea typeface="田氏保钓体简" panose="02010800040101010101" pitchFamily="2" charset="-122"/>
            </a:endParaRPr>
          </a:p>
        </p:txBody>
      </p:sp>
      <p:sp>
        <p:nvSpPr>
          <p:cNvPr id="5" name="灯片编号占位符 4"/>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51</a:t>
            </a:fld>
            <a:endParaRPr lang="en-US" altLang="zh-CN">
              <a:solidFill>
                <a:srgbClr val="000000"/>
              </a:solidFill>
            </a:endParaRPr>
          </a:p>
        </p:txBody>
      </p:sp>
    </p:spTree>
    <p:extLst>
      <p:ext uri="{BB962C8B-B14F-4D97-AF65-F5344CB8AC3E}">
        <p14:creationId xmlns:p14="http://schemas.microsoft.com/office/powerpoint/2010/main" val="4868035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8"/>
          <p:cNvSpPr txBox="1"/>
          <p:nvPr/>
        </p:nvSpPr>
        <p:spPr>
          <a:xfrm>
            <a:off x="1331640" y="1052736"/>
            <a:ext cx="3085465" cy="646331"/>
          </a:xfrm>
          <a:prstGeom prst="rect">
            <a:avLst/>
          </a:prstGeom>
          <a:noFill/>
        </p:spPr>
        <p:txBody>
          <a:bodyPr wrap="square" rtlCol="0">
            <a:spAutoFit/>
          </a:bodyPr>
          <a:lstStyle/>
          <a:p>
            <a:r>
              <a:rPr lang="zh-CN" altLang="en-US" sz="3600" dirty="0">
                <a:solidFill>
                  <a:srgbClr val="000000"/>
                </a:solidFill>
                <a:latin typeface="Tahoma" pitchFamily="34" charset="0"/>
                <a:ea typeface="方正启体简体" pitchFamily="65" charset="-122"/>
                <a:sym typeface="+mn-ea"/>
              </a:rPr>
              <a:t>协方差</a:t>
            </a:r>
          </a:p>
        </p:txBody>
      </p:sp>
      <p:sp>
        <p:nvSpPr>
          <p:cNvPr id="2" name="矩形 1"/>
          <p:cNvSpPr/>
          <p:nvPr/>
        </p:nvSpPr>
        <p:spPr>
          <a:xfrm>
            <a:off x="971600" y="1916832"/>
            <a:ext cx="6984776" cy="1938992"/>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仿照</a:t>
            </a:r>
            <a:r>
              <a:rPr lang="zh-CN" altLang="en-US" sz="2400" dirty="0" smtClean="0">
                <a:latin typeface="田氏保钓体简" panose="02010800040101010101" pitchFamily="2" charset="-122"/>
                <a:ea typeface="田氏保钓体简" panose="02010800040101010101" pitchFamily="2" charset="-122"/>
              </a:rPr>
              <a:t>方差</a:t>
            </a:r>
            <a:r>
              <a:rPr lang="zh-CN" altLang="en-US" sz="2400" dirty="0">
                <a:latin typeface="田氏保钓体简" panose="02010800040101010101" pitchFamily="2" charset="-122"/>
                <a:ea typeface="田氏保钓体简" panose="02010800040101010101" pitchFamily="2" charset="-122"/>
              </a:rPr>
              <a:t>的定义</a:t>
            </a:r>
            <a:r>
              <a:rPr lang="zh-CN" altLang="en-US" sz="2400" dirty="0" smtClean="0">
                <a:latin typeface="田氏保钓体简" panose="02010800040101010101" pitchFamily="2" charset="-122"/>
                <a:ea typeface="田氏保钓体简" panose="02010800040101010101" pitchFamily="2" charset="-122"/>
              </a:rPr>
              <a:t>：</a:t>
            </a:r>
            <a:endParaRPr lang="en-US" altLang="zh-CN" sz="2400" dirty="0" smtClean="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来度量各个维度偏离其均值的程度</a:t>
            </a:r>
            <a:r>
              <a:rPr lang="zh-CN" altLang="en-US" sz="2400" dirty="0" smtClean="0">
                <a:latin typeface="田氏保钓体简" panose="02010800040101010101" pitchFamily="2" charset="-122"/>
                <a:ea typeface="田氏保钓体简" panose="02010800040101010101" pitchFamily="2" charset="-122"/>
              </a:rPr>
              <a:t>，协方差可以</a:t>
            </a:r>
            <a:r>
              <a:rPr lang="zh-CN" altLang="en-US" sz="2400" dirty="0">
                <a:latin typeface="田氏保钓体简" panose="02010800040101010101" pitchFamily="2" charset="-122"/>
                <a:ea typeface="田氏保钓体简" panose="02010800040101010101" pitchFamily="2" charset="-122"/>
              </a:rPr>
              <a:t>这么来定义：</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3904105"/>
            <a:ext cx="3698341" cy="749031"/>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1741" y="2348880"/>
            <a:ext cx="3772427" cy="647790"/>
          </a:xfrm>
          <a:prstGeom prst="rect">
            <a:avLst/>
          </a:prstGeom>
        </p:spPr>
      </p:pic>
      <p:sp>
        <p:nvSpPr>
          <p:cNvPr id="7" name="矩形 6"/>
          <p:cNvSpPr/>
          <p:nvPr/>
        </p:nvSpPr>
        <p:spPr>
          <a:xfrm>
            <a:off x="719572" y="4913873"/>
            <a:ext cx="7668852" cy="1323439"/>
          </a:xfrm>
          <a:prstGeom prst="rect">
            <a:avLst/>
          </a:prstGeom>
        </p:spPr>
        <p:txBody>
          <a:bodyPr wrap="square">
            <a:spAutoFit/>
          </a:bodyPr>
          <a:lstStyle/>
          <a:p>
            <a:r>
              <a:rPr lang="zh-CN" altLang="en-US" sz="2000" dirty="0">
                <a:latin typeface="田氏保钓体简" panose="02010800040101010101" pitchFamily="2" charset="-122"/>
                <a:ea typeface="田氏保钓体简" panose="02010800040101010101" pitchFamily="2" charset="-122"/>
              </a:rPr>
              <a:t>如果结果为正值，则说明两者是正相关</a:t>
            </a:r>
            <a:r>
              <a:rPr lang="zh-CN" altLang="en-US" sz="2000" dirty="0" smtClean="0">
                <a:latin typeface="田氏保钓体简" panose="02010800040101010101" pitchFamily="2" charset="-122"/>
                <a:ea typeface="田氏保钓体简" panose="02010800040101010101" pitchFamily="2" charset="-122"/>
              </a:rPr>
              <a:t>的，</a:t>
            </a:r>
            <a:r>
              <a:rPr lang="zh-CN" altLang="en-US" sz="2000" dirty="0">
                <a:latin typeface="田氏保钓体简" panose="02010800040101010101" pitchFamily="2" charset="-122"/>
                <a:ea typeface="田氏保钓体简" panose="02010800040101010101" pitchFamily="2" charset="-122"/>
              </a:rPr>
              <a:t>也就是说一个人越猥琐就越受女孩子</a:t>
            </a:r>
            <a:r>
              <a:rPr lang="zh-CN" altLang="en-US" sz="2000" dirty="0" smtClean="0">
                <a:latin typeface="田氏保钓体简" panose="02010800040101010101" pitchFamily="2" charset="-122"/>
                <a:ea typeface="田氏保钓体简" panose="02010800040101010101" pitchFamily="2" charset="-122"/>
              </a:rPr>
              <a:t>欢迎（</a:t>
            </a:r>
            <a:r>
              <a:rPr lang="zh-CN" altLang="en-US" sz="2000" dirty="0">
                <a:latin typeface="田氏保钓体简" panose="02010800040101010101" pitchFamily="2" charset="-122"/>
                <a:ea typeface="田氏保钓体简" panose="02010800040101010101" pitchFamily="2" charset="-122"/>
              </a:rPr>
              <a:t>那必须的</a:t>
            </a:r>
            <a:r>
              <a:rPr lang="zh-CN" altLang="en-US" sz="2000" dirty="0" smtClean="0">
                <a:latin typeface="田氏保钓体简" panose="02010800040101010101" pitchFamily="2" charset="-122"/>
                <a:ea typeface="田氏保钓体简" panose="02010800040101010101" pitchFamily="2" charset="-122"/>
              </a:rPr>
              <a:t>）</a:t>
            </a:r>
            <a:r>
              <a:rPr lang="zh-CN" altLang="en-US" sz="2000" dirty="0">
                <a:latin typeface="田氏保钓体简" panose="02010800040101010101" pitchFamily="2" charset="-122"/>
                <a:ea typeface="田氏保钓体简" panose="02010800040101010101" pitchFamily="2" charset="-122"/>
              </a:rPr>
              <a:t>，</a:t>
            </a:r>
            <a:r>
              <a:rPr lang="zh-CN" altLang="en-US" sz="2000" dirty="0" smtClean="0">
                <a:latin typeface="田氏保钓体简" panose="02010800040101010101" pitchFamily="2" charset="-122"/>
                <a:ea typeface="田氏保钓体简" panose="02010800040101010101" pitchFamily="2" charset="-122"/>
              </a:rPr>
              <a:t>结果</a:t>
            </a:r>
            <a:r>
              <a:rPr lang="zh-CN" altLang="en-US" sz="2000" dirty="0">
                <a:latin typeface="田氏保钓体简" panose="02010800040101010101" pitchFamily="2" charset="-122"/>
                <a:ea typeface="田氏保钓体简" panose="02010800040101010101" pitchFamily="2" charset="-122"/>
              </a:rPr>
              <a:t>为负值就说明负相关的，越猥琐女孩子越</a:t>
            </a:r>
            <a:r>
              <a:rPr lang="zh-CN" altLang="en-US" sz="2000" dirty="0" smtClean="0">
                <a:latin typeface="田氏保钓体简" panose="02010800040101010101" pitchFamily="2" charset="-122"/>
                <a:ea typeface="田氏保钓体简" panose="02010800040101010101" pitchFamily="2" charset="-122"/>
              </a:rPr>
              <a:t>讨厌（</a:t>
            </a:r>
            <a:r>
              <a:rPr lang="zh-CN" altLang="en-US" sz="2000" dirty="0">
                <a:latin typeface="田氏保钓体简" panose="02010800040101010101" pitchFamily="2" charset="-122"/>
                <a:ea typeface="田氏保钓体简" panose="02010800040101010101" pitchFamily="2" charset="-122"/>
              </a:rPr>
              <a:t>可能吗？</a:t>
            </a:r>
            <a:r>
              <a:rPr lang="zh-CN" altLang="en-US" sz="2000" dirty="0" smtClean="0">
                <a:latin typeface="田氏保钓体简" panose="02010800040101010101" pitchFamily="2" charset="-122"/>
                <a:ea typeface="田氏保钓体简" panose="02010800040101010101" pitchFamily="2" charset="-122"/>
              </a:rPr>
              <a:t>）如果</a:t>
            </a:r>
            <a:r>
              <a:rPr lang="zh-CN" altLang="en-US" sz="2000" dirty="0">
                <a:latin typeface="田氏保钓体简" panose="02010800040101010101" pitchFamily="2" charset="-122"/>
                <a:ea typeface="田氏保钓体简" panose="02010800040101010101" pitchFamily="2" charset="-122"/>
              </a:rPr>
              <a:t>为</a:t>
            </a:r>
            <a:r>
              <a:rPr lang="en-US" altLang="zh-CN" sz="2000" dirty="0">
                <a:latin typeface="田氏保钓体简" panose="02010800040101010101" pitchFamily="2" charset="-122"/>
                <a:ea typeface="田氏保钓体简" panose="02010800040101010101" pitchFamily="2" charset="-122"/>
              </a:rPr>
              <a:t>0</a:t>
            </a:r>
            <a:r>
              <a:rPr lang="zh-CN" altLang="en-US" sz="2000" dirty="0">
                <a:latin typeface="田氏保钓体简" panose="02010800040101010101" pitchFamily="2" charset="-122"/>
                <a:ea typeface="田氏保钓体简" panose="02010800040101010101" pitchFamily="2" charset="-122"/>
              </a:rPr>
              <a:t>，也是就是统计上说的“相互独立”。</a:t>
            </a:r>
          </a:p>
        </p:txBody>
      </p:sp>
      <p:sp>
        <p:nvSpPr>
          <p:cNvPr id="9" name="灯片编号占位符 8"/>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52</a:t>
            </a:fld>
            <a:endParaRPr lang="en-US" altLang="zh-CN">
              <a:solidFill>
                <a:srgbClr val="000000"/>
              </a:solidFill>
            </a:endParaRPr>
          </a:p>
        </p:txBody>
      </p:sp>
    </p:spTree>
    <p:extLst>
      <p:ext uri="{BB962C8B-B14F-4D97-AF65-F5344CB8AC3E}">
        <p14:creationId xmlns:p14="http://schemas.microsoft.com/office/powerpoint/2010/main" val="17692320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8"/>
          <p:cNvSpPr txBox="1"/>
          <p:nvPr/>
        </p:nvSpPr>
        <p:spPr>
          <a:xfrm>
            <a:off x="1331640" y="1052736"/>
            <a:ext cx="3085465" cy="646331"/>
          </a:xfrm>
          <a:prstGeom prst="rect">
            <a:avLst/>
          </a:prstGeom>
          <a:noFill/>
        </p:spPr>
        <p:txBody>
          <a:bodyPr wrap="square" rtlCol="0">
            <a:spAutoFit/>
          </a:bodyPr>
          <a:lstStyle/>
          <a:p>
            <a:r>
              <a:rPr lang="zh-CN" altLang="en-US" sz="3600" dirty="0" smtClean="0">
                <a:solidFill>
                  <a:srgbClr val="000000"/>
                </a:solidFill>
                <a:latin typeface="Tahoma" pitchFamily="34" charset="0"/>
                <a:ea typeface="方正启体简体" pitchFamily="65" charset="-122"/>
                <a:sym typeface="+mn-ea"/>
              </a:rPr>
              <a:t>协方差性质</a:t>
            </a:r>
            <a:endParaRPr lang="zh-CN" altLang="en-US" sz="3600" dirty="0">
              <a:solidFill>
                <a:srgbClr val="000000"/>
              </a:solidFill>
              <a:latin typeface="Tahoma" pitchFamily="34" charset="0"/>
              <a:ea typeface="方正启体简体" pitchFamily="65" charset="-122"/>
              <a:sym typeface="+mn-ea"/>
            </a:endParaRPr>
          </a:p>
        </p:txBody>
      </p:sp>
      <mc:AlternateContent xmlns:mc="http://schemas.openxmlformats.org/markup-compatibility/2006" xmlns:a14="http://schemas.microsoft.com/office/drawing/2010/main">
        <mc:Choice Requires="a14">
          <p:sp>
            <p:nvSpPr>
              <p:cNvPr id="6" name="TextBox 5"/>
              <p:cNvSpPr txBox="1"/>
              <p:nvPr/>
            </p:nvSpPr>
            <p:spPr>
              <a:xfrm>
                <a:off x="1475656" y="2541383"/>
                <a:ext cx="2686826" cy="369332"/>
              </a:xfrm>
              <a:prstGeom prst="rect">
                <a:avLst/>
              </a:prstGeom>
              <a:noFill/>
            </p:spPr>
            <p:txBody>
              <a:bodyPr wrap="none" rtlCol="0">
                <a:spAutoFit/>
              </a:bodyPr>
              <a:lstStyle/>
              <a:p>
                <a:r>
                  <a:rPr lang="en-US" altLang="zh-CN" b="0" dirty="0" smtClean="0"/>
                  <a:t>1.    </a:t>
                </a:r>
                <a14:m>
                  <m:oMath xmlns:m="http://schemas.openxmlformats.org/officeDocument/2006/math">
                    <m:r>
                      <a:rPr lang="en-US" altLang="zh-CN" b="0" i="1" smtClean="0">
                        <a:latin typeface="Cambria Math"/>
                      </a:rPr>
                      <m:t>𝐶𝑜𝑣</m:t>
                    </m:r>
                    <m:r>
                      <a:rPr lang="en-US" altLang="zh-CN" b="0" i="1" smtClean="0">
                        <a:latin typeface="Cambria Math"/>
                      </a:rPr>
                      <m:t>(</m:t>
                    </m:r>
                    <m:r>
                      <a:rPr lang="en-US" altLang="zh-CN" b="0" i="1" smtClean="0">
                        <a:latin typeface="Cambria Math"/>
                      </a:rPr>
                      <m:t>𝑋</m:t>
                    </m:r>
                    <m:r>
                      <a:rPr lang="en-US" altLang="zh-CN" b="0" i="1" smtClean="0">
                        <a:latin typeface="Cambria Math"/>
                      </a:rPr>
                      <m:t>,</m:t>
                    </m:r>
                    <m:r>
                      <a:rPr lang="en-US" altLang="zh-CN" b="0" i="1" smtClean="0">
                        <a:latin typeface="Cambria Math"/>
                      </a:rPr>
                      <m:t>𝑋</m:t>
                    </m:r>
                    <m:r>
                      <a:rPr lang="en-US" altLang="zh-CN" b="0" i="1" smtClean="0">
                        <a:latin typeface="Cambria Math"/>
                      </a:rPr>
                      <m:t>)=</m:t>
                    </m:r>
                    <m:r>
                      <a:rPr lang="en-US" altLang="zh-CN" b="0" i="1" smtClean="0">
                        <a:latin typeface="Cambria Math"/>
                      </a:rPr>
                      <m:t>𝑉𝑎𝑟</m:t>
                    </m:r>
                    <m:r>
                      <a:rPr lang="en-US" altLang="zh-CN" b="0" i="1" smtClean="0">
                        <a:latin typeface="Cambria Math"/>
                      </a:rPr>
                      <m:t>(</m:t>
                    </m:r>
                    <m:r>
                      <a:rPr lang="en-US" altLang="zh-CN" b="0" i="1" smtClean="0">
                        <a:latin typeface="Cambria Math"/>
                      </a:rPr>
                      <m:t>𝑋</m:t>
                    </m:r>
                    <m:r>
                      <a:rPr lang="en-US" altLang="zh-CN" b="0" i="1" smtClean="0">
                        <a:latin typeface="Cambria Math"/>
                      </a:rPr>
                      <m:t>)</m:t>
                    </m:r>
                  </m:oMath>
                </a14:m>
                <a:endParaRPr lang="zh-CN" alt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475656" y="2541383"/>
                <a:ext cx="2686826" cy="369332"/>
              </a:xfrm>
              <a:prstGeom prst="rect">
                <a:avLst/>
              </a:prstGeom>
              <a:blipFill rotWithShape="1">
                <a:blip r:embed="rId3"/>
                <a:stretch>
                  <a:fillRect l="-1814" t="-8333" b="-2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1475656" y="3059668"/>
                <a:ext cx="2915350" cy="369332"/>
              </a:xfrm>
              <a:prstGeom prst="rect">
                <a:avLst/>
              </a:prstGeom>
              <a:noFill/>
            </p:spPr>
            <p:txBody>
              <a:bodyPr wrap="none" rtlCol="0">
                <a:spAutoFit/>
              </a:bodyPr>
              <a:lstStyle/>
              <a:p>
                <a:r>
                  <a:rPr lang="en-US" altLang="zh-CN" b="0" dirty="0" smtClean="0"/>
                  <a:t>2.    </a:t>
                </a:r>
                <a14:m>
                  <m:oMath xmlns:m="http://schemas.openxmlformats.org/officeDocument/2006/math">
                    <m:r>
                      <a:rPr lang="en-US" altLang="zh-CN" b="0" i="1" smtClean="0">
                        <a:latin typeface="Cambria Math"/>
                      </a:rPr>
                      <m:t>𝐶𝑜𝑣</m:t>
                    </m:r>
                    <m:r>
                      <a:rPr lang="en-US" altLang="zh-CN" b="0" i="1" smtClean="0">
                        <a:latin typeface="Cambria Math"/>
                      </a:rPr>
                      <m:t>(</m:t>
                    </m:r>
                    <m:r>
                      <a:rPr lang="en-US" altLang="zh-CN" b="0" i="1" smtClean="0">
                        <a:latin typeface="Cambria Math"/>
                      </a:rPr>
                      <m:t>𝑋</m:t>
                    </m:r>
                    <m:r>
                      <a:rPr lang="en-US" altLang="zh-CN" b="0" i="1" smtClean="0">
                        <a:latin typeface="Cambria Math"/>
                      </a:rPr>
                      <m:t>,</m:t>
                    </m:r>
                    <m:r>
                      <a:rPr lang="en-US" altLang="zh-CN" b="0" i="1" smtClean="0">
                        <a:latin typeface="Cambria Math"/>
                      </a:rPr>
                      <m:t>𝑌</m:t>
                    </m:r>
                    <m:r>
                      <a:rPr lang="en-US" altLang="zh-CN" b="0" i="1" smtClean="0">
                        <a:latin typeface="Cambria Math"/>
                      </a:rPr>
                      <m:t>)=</m:t>
                    </m:r>
                    <m:r>
                      <a:rPr lang="en-US" altLang="zh-CN" b="0" i="1" smtClean="0">
                        <a:latin typeface="Cambria Math"/>
                      </a:rPr>
                      <m:t>𝐶𝑜𝑣</m:t>
                    </m:r>
                    <m:r>
                      <a:rPr lang="en-US" altLang="zh-CN" b="0" i="1" smtClean="0">
                        <a:latin typeface="Cambria Math"/>
                      </a:rPr>
                      <m:t>(</m:t>
                    </m:r>
                    <m:r>
                      <a:rPr lang="en-US" altLang="zh-CN" b="0" i="1" smtClean="0">
                        <a:latin typeface="Cambria Math"/>
                      </a:rPr>
                      <m:t>𝑌</m:t>
                    </m:r>
                    <m:r>
                      <a:rPr lang="en-US" altLang="zh-CN" b="0" i="1" smtClean="0">
                        <a:latin typeface="Cambria Math"/>
                      </a:rPr>
                      <m:t>,</m:t>
                    </m:r>
                    <m:r>
                      <a:rPr lang="en-US" altLang="zh-CN" b="0" i="1" smtClean="0">
                        <a:latin typeface="Cambria Math"/>
                      </a:rPr>
                      <m:t>𝑋</m:t>
                    </m:r>
                    <m:r>
                      <a:rPr lang="en-US" altLang="zh-CN" b="0" i="1" smtClean="0">
                        <a:latin typeface="Cambria Math"/>
                      </a:rPr>
                      <m:t>)</m:t>
                    </m:r>
                  </m:oMath>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1475656" y="3059668"/>
                <a:ext cx="2915350" cy="369332"/>
              </a:xfrm>
              <a:prstGeom prst="rect">
                <a:avLst/>
              </a:prstGeom>
              <a:blipFill rotWithShape="1">
                <a:blip r:embed="rId4"/>
                <a:stretch>
                  <a:fillRect l="-1674" t="-8197" b="-24590"/>
                </a:stretch>
              </a:blipFill>
            </p:spPr>
            <p:txBody>
              <a:bodyPr/>
              <a:lstStyle/>
              <a:p>
                <a:r>
                  <a:rPr lang="zh-CN" altLang="en-US">
                    <a:noFill/>
                  </a:rPr>
                  <a:t> </a:t>
                </a:r>
              </a:p>
            </p:txBody>
          </p:sp>
        </mc:Fallback>
      </mc:AlternateContent>
      <p:sp>
        <p:nvSpPr>
          <p:cNvPr id="13" name="灯片编号占位符 12"/>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53</a:t>
            </a:fld>
            <a:endParaRPr lang="en-US" altLang="zh-CN">
              <a:solidFill>
                <a:srgbClr val="000000"/>
              </a:solidFill>
            </a:endParaRPr>
          </a:p>
        </p:txBody>
      </p:sp>
    </p:spTree>
    <p:extLst>
      <p:ext uri="{BB962C8B-B14F-4D97-AF65-F5344CB8AC3E}">
        <p14:creationId xmlns:p14="http://schemas.microsoft.com/office/powerpoint/2010/main" val="32216209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8"/>
          <p:cNvSpPr txBox="1"/>
          <p:nvPr/>
        </p:nvSpPr>
        <p:spPr>
          <a:xfrm>
            <a:off x="1331640" y="1052736"/>
            <a:ext cx="3085465" cy="646331"/>
          </a:xfrm>
          <a:prstGeom prst="rect">
            <a:avLst/>
          </a:prstGeom>
          <a:noFill/>
        </p:spPr>
        <p:txBody>
          <a:bodyPr wrap="square" rtlCol="0">
            <a:spAutoFit/>
          </a:bodyPr>
          <a:lstStyle/>
          <a:p>
            <a:r>
              <a:rPr lang="zh-CN" altLang="en-US" sz="3600" dirty="0" smtClean="0">
                <a:solidFill>
                  <a:srgbClr val="000000"/>
                </a:solidFill>
                <a:latin typeface="Tahoma" pitchFamily="34" charset="0"/>
                <a:ea typeface="方正启体简体" pitchFamily="65" charset="-122"/>
                <a:sym typeface="+mn-ea"/>
              </a:rPr>
              <a:t>协方差矩阵</a:t>
            </a:r>
            <a:endParaRPr lang="zh-CN" altLang="en-US" sz="3600" dirty="0">
              <a:solidFill>
                <a:srgbClr val="000000"/>
              </a:solidFill>
              <a:latin typeface="Tahoma" pitchFamily="34" charset="0"/>
              <a:ea typeface="方正启体简体" pitchFamily="65" charset="-122"/>
              <a:sym typeface="+mn-ea"/>
            </a:endParaRPr>
          </a:p>
        </p:txBody>
      </p:sp>
      <p:sp>
        <p:nvSpPr>
          <p:cNvPr id="6" name="TextBox 5"/>
          <p:cNvSpPr txBox="1"/>
          <p:nvPr/>
        </p:nvSpPr>
        <p:spPr>
          <a:xfrm>
            <a:off x="1187624" y="2831880"/>
            <a:ext cx="5847672" cy="400110"/>
          </a:xfrm>
          <a:prstGeom prst="rect">
            <a:avLst/>
          </a:prstGeom>
          <a:noFill/>
        </p:spPr>
        <p:txBody>
          <a:bodyPr wrap="square" rtlCol="0">
            <a:spAutoFit/>
          </a:bodyPr>
          <a:lstStyle/>
          <a:p>
            <a:r>
              <a:rPr lang="en-US" altLang="zh-CN" sz="2000" dirty="0">
                <a:latin typeface="田氏保钓体简" panose="02010800040101010101" pitchFamily="2" charset="-122"/>
                <a:ea typeface="田氏保钓体简" panose="02010800040101010101" pitchFamily="2" charset="-122"/>
              </a:rPr>
              <a:t>n</a:t>
            </a:r>
            <a:r>
              <a:rPr lang="zh-CN" altLang="en-US" sz="2000" dirty="0">
                <a:latin typeface="田氏保钓体简" panose="02010800040101010101" pitchFamily="2" charset="-122"/>
                <a:ea typeface="田氏保钓体简" panose="02010800040101010101" pitchFamily="2" charset="-122"/>
              </a:rPr>
              <a:t>维的数据集就需要</a:t>
            </a:r>
            <a:r>
              <a:rPr lang="zh-CN" altLang="en-US" sz="2000" dirty="0" smtClean="0">
                <a:latin typeface="田氏保钓体简" panose="02010800040101010101" pitchFamily="2" charset="-122"/>
                <a:ea typeface="田氏保钓体简" panose="02010800040101010101" pitchFamily="2" charset="-122"/>
              </a:rPr>
              <a:t>计算                       个协方差</a:t>
            </a:r>
            <a:endParaRPr lang="zh-CN" altLang="en-US" sz="2000" dirty="0">
              <a:latin typeface="田氏保钓体简" panose="02010800040101010101" pitchFamily="2" charset="-122"/>
              <a:ea typeface="田氏保钓体简" panose="02010800040101010101" pitchFamily="2" charset="-122"/>
            </a:endParaRPr>
          </a:p>
        </p:txBody>
      </p:sp>
      <mc:AlternateContent xmlns:mc="http://schemas.openxmlformats.org/markup-compatibility/2006" xmlns:a14="http://schemas.microsoft.com/office/drawing/2010/main">
        <mc:Choice Requires="a14">
          <p:sp>
            <p:nvSpPr>
              <p:cNvPr id="2" name="TextBox 1"/>
              <p:cNvSpPr txBox="1"/>
              <p:nvPr/>
            </p:nvSpPr>
            <p:spPr>
              <a:xfrm>
                <a:off x="3980972" y="2706878"/>
                <a:ext cx="1398140" cy="6501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a:rPr>
                          </m:ctrlPr>
                        </m:fPr>
                        <m:num>
                          <m:r>
                            <a:rPr lang="en-US" altLang="zh-CN" b="0" i="1" smtClean="0">
                              <a:latin typeface="Cambria Math"/>
                            </a:rPr>
                            <m:t>𝑛</m:t>
                          </m:r>
                          <m:r>
                            <a:rPr lang="en-US" altLang="zh-CN" b="0" i="1" smtClean="0">
                              <a:latin typeface="Cambria Math"/>
                            </a:rPr>
                            <m:t>!</m:t>
                          </m:r>
                        </m:num>
                        <m:den>
                          <m:d>
                            <m:dPr>
                              <m:ctrlPr>
                                <a:rPr lang="en-US" altLang="zh-CN" b="0" i="1" smtClean="0">
                                  <a:latin typeface="Cambria Math"/>
                                </a:rPr>
                              </m:ctrlPr>
                            </m:dPr>
                            <m:e>
                              <m:r>
                                <a:rPr lang="en-US" altLang="zh-CN" b="0" i="1" smtClean="0">
                                  <a:latin typeface="Cambria Math"/>
                                </a:rPr>
                                <m:t>𝑛</m:t>
                              </m:r>
                              <m:r>
                                <a:rPr lang="en-US" altLang="zh-CN" b="0" i="1" smtClean="0">
                                  <a:latin typeface="Cambria Math"/>
                                </a:rPr>
                                <m:t>−2</m:t>
                              </m:r>
                            </m:e>
                          </m:d>
                          <m:r>
                            <a:rPr lang="en-US" altLang="zh-CN" b="0" i="1" smtClean="0">
                              <a:latin typeface="Cambria Math"/>
                            </a:rPr>
                            <m:t>!∗</m:t>
                          </m:r>
                          <m:r>
                            <a:rPr lang="en-US" altLang="zh-CN" i="1" smtClean="0">
                              <a:latin typeface="Cambria Math"/>
                            </a:rPr>
                            <m:t>2</m:t>
                          </m:r>
                        </m:den>
                      </m:f>
                    </m:oMath>
                  </m:oMathPara>
                </a14:m>
                <a:endParaRPr lang="zh-CN" alt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3980972" y="2706878"/>
                <a:ext cx="1398140" cy="650114"/>
              </a:xfrm>
              <a:prstGeom prst="rect">
                <a:avLst/>
              </a:prstGeom>
              <a:blipFill rotWithShape="1">
                <a:blip r:embed="rId3"/>
                <a:stretch>
                  <a:fillRect/>
                </a:stretch>
              </a:blipFill>
            </p:spPr>
            <p:txBody>
              <a:bodyPr/>
              <a:lstStyle/>
              <a:p>
                <a:r>
                  <a:rPr lang="zh-CN" altLang="en-US">
                    <a:noFill/>
                  </a:rPr>
                  <a:t> </a:t>
                </a:r>
              </a:p>
            </p:txBody>
          </p:sp>
        </mc:Fallback>
      </mc:AlternateContent>
      <p:sp>
        <p:nvSpPr>
          <p:cNvPr id="3" name="矩形 2"/>
          <p:cNvSpPr/>
          <p:nvPr/>
        </p:nvSpPr>
        <p:spPr>
          <a:xfrm>
            <a:off x="1115616" y="4017877"/>
            <a:ext cx="6048672" cy="369332"/>
          </a:xfrm>
          <a:prstGeom prst="rect">
            <a:avLst/>
          </a:prstGeom>
        </p:spPr>
        <p:txBody>
          <a:bodyPr wrap="square">
            <a:spAutoFit/>
          </a:bodyPr>
          <a:lstStyle/>
          <a:p>
            <a:r>
              <a:rPr lang="zh-CN" altLang="en-US" dirty="0">
                <a:latin typeface="田氏保钓体简" panose="02010800040101010101" pitchFamily="2" charset="-122"/>
                <a:ea typeface="田氏保钓体简" panose="02010800040101010101" pitchFamily="2" charset="-122"/>
              </a:rPr>
              <a:t>假设数据集有 </a:t>
            </a:r>
            <a:r>
              <a:rPr lang="zh-CN" altLang="en-US" dirty="0" smtClean="0">
                <a:latin typeface="田氏保钓体简" panose="02010800040101010101" pitchFamily="2" charset="-122"/>
                <a:ea typeface="田氏保钓体简" panose="02010800040101010101" pitchFamily="2" charset="-122"/>
              </a:rPr>
              <a:t>               三</a:t>
            </a:r>
            <a:r>
              <a:rPr lang="zh-CN" altLang="en-US" dirty="0">
                <a:latin typeface="田氏保钓体简" panose="02010800040101010101" pitchFamily="2" charset="-122"/>
                <a:ea typeface="田氏保钓体简" panose="02010800040101010101" pitchFamily="2" charset="-122"/>
              </a:rPr>
              <a:t>个维度，则协方差矩阵为</a:t>
            </a:r>
          </a:p>
        </p:txBody>
      </p:sp>
      <mc:AlternateContent xmlns:mc="http://schemas.openxmlformats.org/markup-compatibility/2006" xmlns:a14="http://schemas.microsoft.com/office/drawing/2010/main">
        <mc:Choice Requires="a14">
          <p:sp>
            <p:nvSpPr>
              <p:cNvPr id="4" name="TextBox 3"/>
              <p:cNvSpPr txBox="1"/>
              <p:nvPr/>
            </p:nvSpPr>
            <p:spPr>
              <a:xfrm>
                <a:off x="2555776" y="4017877"/>
                <a:ext cx="98911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a:rPr>
                          </m:ctrlPr>
                        </m:dPr>
                        <m:e>
                          <m:r>
                            <a:rPr lang="en-US" altLang="zh-CN" b="0" i="1" smtClean="0">
                              <a:latin typeface="Cambria Math"/>
                            </a:rPr>
                            <m:t>𝑥</m:t>
                          </m:r>
                          <m:r>
                            <a:rPr lang="en-US" altLang="zh-CN" b="0" i="1" smtClean="0">
                              <a:latin typeface="Cambria Math"/>
                            </a:rPr>
                            <m:t>,</m:t>
                          </m:r>
                          <m:r>
                            <a:rPr lang="en-US" altLang="zh-CN" b="0" i="1" smtClean="0">
                              <a:latin typeface="Cambria Math"/>
                            </a:rPr>
                            <m:t>𝑦</m:t>
                          </m:r>
                          <m:r>
                            <a:rPr lang="en-US" altLang="zh-CN" b="0" i="1" smtClean="0">
                              <a:latin typeface="Cambria Math"/>
                            </a:rPr>
                            <m:t>,</m:t>
                          </m:r>
                          <m:r>
                            <a:rPr lang="en-US" altLang="zh-CN" b="0" i="1" smtClean="0">
                              <a:latin typeface="Cambria Math"/>
                            </a:rPr>
                            <m:t>𝑧</m:t>
                          </m:r>
                        </m:e>
                      </m:d>
                    </m:oMath>
                  </m:oMathPara>
                </a14:m>
                <a:endParaRPr lang="zh-CN" alt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555776" y="4017877"/>
                <a:ext cx="989117" cy="369332"/>
              </a:xfrm>
              <a:prstGeom prst="rect">
                <a:avLst/>
              </a:prstGeom>
              <a:blipFill rotWithShape="1">
                <a:blip r:embed="rId4"/>
                <a:stretch>
                  <a:fillRect b="-8197"/>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3414" y="4644894"/>
            <a:ext cx="4832842" cy="1088362"/>
          </a:xfrm>
          <a:prstGeom prst="rect">
            <a:avLst/>
          </a:prstGeom>
        </p:spPr>
      </p:pic>
      <p:sp>
        <p:nvSpPr>
          <p:cNvPr id="8" name="灯片编号占位符 7"/>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54</a:t>
            </a:fld>
            <a:endParaRPr lang="en-US" altLang="zh-CN">
              <a:solidFill>
                <a:srgbClr val="000000"/>
              </a:solidFill>
            </a:endParaRPr>
          </a:p>
        </p:txBody>
      </p:sp>
    </p:spTree>
    <p:extLst>
      <p:ext uri="{BB962C8B-B14F-4D97-AF65-F5344CB8AC3E}">
        <p14:creationId xmlns:p14="http://schemas.microsoft.com/office/powerpoint/2010/main" val="10893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09627" y="1871908"/>
            <a:ext cx="7390765" cy="1113510"/>
          </a:xfrm>
          <a:prstGeom prst="rect">
            <a:avLst/>
          </a:prstGeom>
          <a:noFill/>
        </p:spPr>
        <p:txBody>
          <a:bodyPr wrap="square" rtlCol="0">
            <a:spAutoFit/>
          </a:bodyPr>
          <a:lstStyle/>
          <a:p>
            <a:pPr indent="457200" algn="just" fontAlgn="auto">
              <a:lnSpc>
                <a:spcPct val="150000"/>
              </a:lnSpc>
              <a:defRPr/>
            </a:pPr>
            <a:r>
              <a:rPr lang="zh-CN" altLang="en-US" sz="2400" dirty="0">
                <a:latin typeface="田氏保钓体简" panose="02010800040101010101" pitchFamily="2" charset="-122"/>
                <a:ea typeface="田氏保钓体简" panose="02010800040101010101" pitchFamily="2" charset="-122"/>
                <a:sym typeface="+mn-ea"/>
              </a:rPr>
              <a:t>数学上可以用两个字段的协方差表示其相关性，由于已经让每个字段均值为</a:t>
            </a:r>
            <a:r>
              <a:rPr lang="en-US" altLang="zh-CN" sz="2400" dirty="0">
                <a:latin typeface="田氏保钓体简" panose="02010800040101010101" pitchFamily="2" charset="-122"/>
                <a:ea typeface="田氏保钓体简" panose="02010800040101010101" pitchFamily="2" charset="-122"/>
                <a:sym typeface="+mn-ea"/>
              </a:rPr>
              <a:t>0</a:t>
            </a:r>
            <a:r>
              <a:rPr lang="zh-CN" altLang="en-US" sz="2400" dirty="0">
                <a:latin typeface="田氏保钓体简" panose="02010800040101010101" pitchFamily="2" charset="-122"/>
                <a:ea typeface="田氏保钓体简" panose="02010800040101010101" pitchFamily="2" charset="-122"/>
                <a:sym typeface="+mn-ea"/>
              </a:rPr>
              <a:t>，则：</a:t>
            </a:r>
            <a:endParaRPr lang="zh-CN" altLang="en-US" sz="24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p:sp>
        <p:nvSpPr>
          <p:cNvPr id="8" name="文本框 7"/>
          <p:cNvSpPr txBox="1"/>
          <p:nvPr/>
        </p:nvSpPr>
        <p:spPr>
          <a:xfrm>
            <a:off x="709627" y="4293096"/>
            <a:ext cx="7390765" cy="2221506"/>
          </a:xfrm>
          <a:prstGeom prst="rect">
            <a:avLst/>
          </a:prstGeom>
          <a:noFill/>
        </p:spPr>
        <p:txBody>
          <a:bodyPr wrap="square" rtlCol="0">
            <a:spAutoFit/>
          </a:bodyPr>
          <a:lstStyle/>
          <a:p>
            <a:pPr indent="457200" algn="just" fontAlgn="auto">
              <a:lnSpc>
                <a:spcPct val="150000"/>
              </a:lnSpc>
              <a:defRPr/>
            </a:pPr>
            <a:r>
              <a:rPr lang="zh-CN" altLang="en-US" sz="2400" dirty="0">
                <a:latin typeface="田氏保钓体简" panose="02010800040101010101" pitchFamily="2" charset="-122"/>
                <a:ea typeface="田氏保钓体简" panose="02010800040101010101" pitchFamily="2" charset="-122"/>
                <a:sym typeface="+mn-ea"/>
              </a:rPr>
              <a:t>当协方差为</a:t>
            </a:r>
            <a:r>
              <a:rPr lang="en-US" altLang="zh-CN" sz="2400" dirty="0">
                <a:latin typeface="田氏保钓体简" panose="02010800040101010101" pitchFamily="2" charset="-122"/>
                <a:ea typeface="田氏保钓体简" panose="02010800040101010101" pitchFamily="2" charset="-122"/>
                <a:sym typeface="+mn-ea"/>
              </a:rPr>
              <a:t>0</a:t>
            </a:r>
            <a:r>
              <a:rPr lang="zh-CN" altLang="en-US" sz="2400" dirty="0">
                <a:latin typeface="田氏保钓体简" panose="02010800040101010101" pitchFamily="2" charset="-122"/>
                <a:ea typeface="田氏保钓体简" panose="02010800040101010101" pitchFamily="2" charset="-122"/>
                <a:sym typeface="+mn-ea"/>
              </a:rPr>
              <a:t>时，表示两个字段完全独立。为了让协方差为</a:t>
            </a:r>
            <a:r>
              <a:rPr lang="en-US" altLang="zh-CN" sz="2400" dirty="0">
                <a:latin typeface="田氏保钓体简" panose="02010800040101010101" pitchFamily="2" charset="-122"/>
                <a:ea typeface="田氏保钓体简" panose="02010800040101010101" pitchFamily="2" charset="-122"/>
                <a:sym typeface="+mn-ea"/>
              </a:rPr>
              <a:t>0</a:t>
            </a:r>
            <a:r>
              <a:rPr lang="zh-CN" altLang="en-US" sz="2400" dirty="0">
                <a:latin typeface="田氏保钓体简" panose="02010800040101010101" pitchFamily="2" charset="-122"/>
                <a:ea typeface="田氏保钓体简" panose="02010800040101010101" pitchFamily="2" charset="-122"/>
                <a:sym typeface="+mn-ea"/>
              </a:rPr>
              <a:t>，我们选择第二个基时只能在与第一个基正交的方向上选择。因此最终选择的两个方向一定是正交的。</a:t>
            </a:r>
            <a:endParaRPr lang="zh-CN" altLang="en-US" sz="24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909" y="3356991"/>
            <a:ext cx="3124200" cy="817977"/>
          </a:xfrm>
          <a:prstGeom prst="rect">
            <a:avLst/>
          </a:prstGeom>
        </p:spPr>
      </p:pic>
      <p:sp>
        <p:nvSpPr>
          <p:cNvPr id="7"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sp>
        <p:nvSpPr>
          <p:cNvPr id="5" name="灯片编号占位符 4"/>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55</a:t>
            </a:fld>
            <a:endParaRPr lang="en-US" altLang="zh-CN">
              <a:solidFill>
                <a:srgbClr val="000000"/>
              </a:solidFill>
            </a:endParaRPr>
          </a:p>
        </p:txBody>
      </p:sp>
    </p:spTree>
    <p:extLst>
      <p:ext uri="{BB962C8B-B14F-4D97-AF65-F5344CB8AC3E}">
        <p14:creationId xmlns:p14="http://schemas.microsoft.com/office/powerpoint/2010/main" val="16007386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83568" y="2044337"/>
            <a:ext cx="7390765" cy="2104743"/>
          </a:xfrm>
          <a:prstGeom prst="rect">
            <a:avLst/>
          </a:prstGeom>
          <a:noFill/>
        </p:spPr>
        <p:txBody>
          <a:bodyPr wrap="square" rtlCol="0">
            <a:spAutoFit/>
          </a:bodyPr>
          <a:lstStyle/>
          <a:p>
            <a:pPr indent="457200" algn="just" fontAlgn="auto">
              <a:lnSpc>
                <a:spcPct val="150000"/>
              </a:lnSpc>
            </a:pPr>
            <a:r>
              <a:rPr lang="zh-CN" altLang="en-US" dirty="0">
                <a:latin typeface="田氏保钓体简" panose="02010800040101010101" pitchFamily="2" charset="-122"/>
                <a:ea typeface="田氏保钓体简" panose="02010800040101010101" pitchFamily="2" charset="-122"/>
                <a:sym typeface="+mn-ea"/>
              </a:rPr>
              <a:t>至此，我们得到了降维问题的优化目标：</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将一组</a:t>
            </a:r>
            <a:r>
              <a:rPr lang="en-US" altLang="zh-CN" dirty="0">
                <a:solidFill>
                  <a:schemeClr val="accent1">
                    <a:lumMod val="50000"/>
                  </a:schemeClr>
                </a:solidFill>
                <a:latin typeface="田氏保钓体简" panose="02010800040101010101" pitchFamily="2" charset="-122"/>
                <a:ea typeface="田氏保钓体简" panose="02010800040101010101" pitchFamily="2" charset="-122"/>
                <a:sym typeface="+mn-ea"/>
              </a:rPr>
              <a:t>N</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维向量降为</a:t>
            </a:r>
            <a:r>
              <a:rPr lang="en-US" altLang="zh-CN" dirty="0">
                <a:solidFill>
                  <a:schemeClr val="accent1">
                    <a:lumMod val="50000"/>
                  </a:schemeClr>
                </a:solidFill>
                <a:latin typeface="田氏保钓体简" panose="02010800040101010101" pitchFamily="2" charset="-122"/>
                <a:ea typeface="田氏保钓体简" panose="02010800040101010101" pitchFamily="2" charset="-122"/>
                <a:sym typeface="+mn-ea"/>
              </a:rPr>
              <a:t>K</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维（</a:t>
            </a:r>
            <a:r>
              <a:rPr lang="en-US" altLang="zh-CN" dirty="0">
                <a:solidFill>
                  <a:schemeClr val="accent1">
                    <a:lumMod val="50000"/>
                  </a:schemeClr>
                </a:solidFill>
                <a:latin typeface="田氏保钓体简" panose="02010800040101010101" pitchFamily="2" charset="-122"/>
                <a:ea typeface="田氏保钓体简" panose="02010800040101010101" pitchFamily="2" charset="-122"/>
                <a:sym typeface="+mn-ea"/>
              </a:rPr>
              <a:t>K</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大于</a:t>
            </a:r>
            <a:r>
              <a:rPr lang="en-US" altLang="zh-CN" dirty="0">
                <a:solidFill>
                  <a:schemeClr val="accent1">
                    <a:lumMod val="50000"/>
                  </a:schemeClr>
                </a:solidFill>
                <a:latin typeface="田氏保钓体简" panose="02010800040101010101" pitchFamily="2" charset="-122"/>
                <a:ea typeface="田氏保钓体简" panose="02010800040101010101" pitchFamily="2" charset="-122"/>
                <a:sym typeface="+mn-ea"/>
              </a:rPr>
              <a:t>0</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，小于</a:t>
            </a:r>
            <a:r>
              <a:rPr lang="en-US" altLang="zh-CN" dirty="0">
                <a:solidFill>
                  <a:schemeClr val="accent1">
                    <a:lumMod val="50000"/>
                  </a:schemeClr>
                </a:solidFill>
                <a:latin typeface="田氏保钓体简" panose="02010800040101010101" pitchFamily="2" charset="-122"/>
                <a:ea typeface="田氏保钓体简" panose="02010800040101010101" pitchFamily="2" charset="-122"/>
                <a:sym typeface="+mn-ea"/>
              </a:rPr>
              <a:t>N</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），其目标是选择</a:t>
            </a:r>
            <a:r>
              <a:rPr lang="en-US" altLang="zh-CN" dirty="0">
                <a:solidFill>
                  <a:schemeClr val="accent1">
                    <a:lumMod val="50000"/>
                  </a:schemeClr>
                </a:solidFill>
                <a:latin typeface="田氏保钓体简" panose="02010800040101010101" pitchFamily="2" charset="-122"/>
                <a:ea typeface="田氏保钓体简" panose="02010800040101010101" pitchFamily="2" charset="-122"/>
                <a:sym typeface="+mn-ea"/>
              </a:rPr>
              <a:t>K</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个单位（模为</a:t>
            </a:r>
            <a:r>
              <a:rPr lang="en-US" altLang="zh-CN" dirty="0">
                <a:solidFill>
                  <a:schemeClr val="accent1">
                    <a:lumMod val="50000"/>
                  </a:schemeClr>
                </a:solidFill>
                <a:latin typeface="田氏保钓体简" panose="02010800040101010101" pitchFamily="2" charset="-122"/>
                <a:ea typeface="田氏保钓体简" panose="02010800040101010101" pitchFamily="2" charset="-122"/>
                <a:sym typeface="+mn-ea"/>
              </a:rPr>
              <a:t>1</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）正交基，使得原始数据变换到这组基上后，各字段两两间协方差为</a:t>
            </a:r>
            <a:r>
              <a:rPr lang="en-US" altLang="zh-CN" dirty="0">
                <a:solidFill>
                  <a:schemeClr val="accent1">
                    <a:lumMod val="50000"/>
                  </a:schemeClr>
                </a:solidFill>
                <a:latin typeface="田氏保钓体简" panose="02010800040101010101" pitchFamily="2" charset="-122"/>
                <a:ea typeface="田氏保钓体简" panose="02010800040101010101" pitchFamily="2" charset="-122"/>
                <a:sym typeface="+mn-ea"/>
              </a:rPr>
              <a:t>0</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，而字段的方差则尽可能大（在正交的约束下，取最大的</a:t>
            </a:r>
            <a:r>
              <a:rPr lang="en-US" altLang="zh-CN" dirty="0">
                <a:solidFill>
                  <a:schemeClr val="accent1">
                    <a:lumMod val="50000"/>
                  </a:schemeClr>
                </a:solidFill>
                <a:latin typeface="田氏保钓体简" panose="02010800040101010101" pitchFamily="2" charset="-122"/>
                <a:ea typeface="田氏保钓体简" panose="02010800040101010101" pitchFamily="2" charset="-122"/>
                <a:sym typeface="+mn-ea"/>
              </a:rPr>
              <a:t>K</a:t>
            </a:r>
            <a:r>
              <a:rPr lang="zh-CN" altLang="en-US" dirty="0">
                <a:solidFill>
                  <a:schemeClr val="accent1">
                    <a:lumMod val="50000"/>
                  </a:schemeClr>
                </a:solidFill>
                <a:latin typeface="田氏保钓体简" panose="02010800040101010101" pitchFamily="2" charset="-122"/>
                <a:ea typeface="田氏保钓体简" panose="02010800040101010101" pitchFamily="2" charset="-122"/>
                <a:sym typeface="+mn-ea"/>
              </a:rPr>
              <a:t>个方差）</a:t>
            </a:r>
            <a:r>
              <a:rPr lang="zh-CN" altLang="en-US" dirty="0" smtClean="0">
                <a:latin typeface="田氏保钓体简" panose="02010800040101010101" pitchFamily="2" charset="-122"/>
                <a:ea typeface="田氏保钓体简" panose="02010800040101010101" pitchFamily="2" charset="-122"/>
                <a:sym typeface="+mn-ea"/>
              </a:rPr>
              <a:t>。</a:t>
            </a:r>
            <a:endParaRPr lang="en-US" altLang="zh-CN" dirty="0" smtClean="0">
              <a:latin typeface="田氏保钓体简" panose="02010800040101010101" pitchFamily="2" charset="-122"/>
              <a:ea typeface="田氏保钓体简" panose="02010800040101010101" pitchFamily="2" charset="-122"/>
            </a:endParaRPr>
          </a:p>
          <a:p>
            <a:pPr indent="457200" algn="just" fontAlgn="auto">
              <a:lnSpc>
                <a:spcPct val="150000"/>
              </a:lnSpc>
            </a:pPr>
            <a:r>
              <a:rPr lang="zh-CN" altLang="en-US" dirty="0">
                <a:latin typeface="田氏保钓体简" panose="02010800040101010101" pitchFamily="2" charset="-122"/>
                <a:ea typeface="田氏保钓体简" panose="02010800040101010101" pitchFamily="2" charset="-122"/>
                <a:sym typeface="+mn-ea"/>
              </a:rPr>
              <a:t>假设我们只有</a:t>
            </a:r>
            <a:r>
              <a:rPr lang="en-US" altLang="zh-CN" dirty="0">
                <a:latin typeface="田氏保钓体简" panose="02010800040101010101" pitchFamily="2" charset="-122"/>
                <a:ea typeface="田氏保钓体简" panose="02010800040101010101" pitchFamily="2" charset="-122"/>
                <a:sym typeface="+mn-ea"/>
              </a:rPr>
              <a:t>a</a:t>
            </a:r>
            <a:r>
              <a:rPr lang="zh-CN" altLang="en-US" dirty="0">
                <a:latin typeface="田氏保钓体简" panose="02010800040101010101" pitchFamily="2" charset="-122"/>
                <a:ea typeface="田氏保钓体简" panose="02010800040101010101" pitchFamily="2" charset="-122"/>
                <a:sym typeface="+mn-ea"/>
              </a:rPr>
              <a:t>和</a:t>
            </a:r>
            <a:r>
              <a:rPr lang="en-US" altLang="zh-CN" dirty="0">
                <a:latin typeface="田氏保钓体简" panose="02010800040101010101" pitchFamily="2" charset="-122"/>
                <a:ea typeface="田氏保钓体简" panose="02010800040101010101" pitchFamily="2" charset="-122"/>
                <a:sym typeface="+mn-ea"/>
              </a:rPr>
              <a:t>b</a:t>
            </a:r>
            <a:r>
              <a:rPr lang="zh-CN" altLang="en-US" dirty="0">
                <a:latin typeface="田氏保钓体简" panose="02010800040101010101" pitchFamily="2" charset="-122"/>
                <a:ea typeface="田氏保钓体简" panose="02010800040101010101" pitchFamily="2" charset="-122"/>
                <a:sym typeface="+mn-ea"/>
              </a:rPr>
              <a:t>两个字段，那么我们将它们按行组成矩阵</a:t>
            </a:r>
            <a:r>
              <a:rPr lang="en-US" altLang="zh-CN" dirty="0">
                <a:latin typeface="田氏保钓体简" panose="02010800040101010101" pitchFamily="2" charset="-122"/>
                <a:ea typeface="田氏保钓体简" panose="02010800040101010101" pitchFamily="2" charset="-122"/>
                <a:sym typeface="+mn-ea"/>
              </a:rPr>
              <a:t>X</a:t>
            </a:r>
            <a:r>
              <a:rPr lang="zh-CN" altLang="en-US" dirty="0" smtClean="0">
                <a:latin typeface="田氏保钓体简" panose="02010800040101010101" pitchFamily="2" charset="-122"/>
                <a:ea typeface="田氏保钓体简" panose="02010800040101010101" pitchFamily="2" charset="-122"/>
                <a:sym typeface="+mn-ea"/>
              </a:rPr>
              <a:t>：</a:t>
            </a:r>
            <a:endParaRPr lang="zh-CN" altLang="en-US"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p:sp>
        <p:nvSpPr>
          <p:cNvPr id="8" name="文本框 7"/>
          <p:cNvSpPr txBox="1"/>
          <p:nvPr/>
        </p:nvSpPr>
        <p:spPr>
          <a:xfrm>
            <a:off x="683568" y="5003884"/>
            <a:ext cx="7390765" cy="369332"/>
          </a:xfrm>
          <a:prstGeom prst="rect">
            <a:avLst/>
          </a:prstGeom>
          <a:noFill/>
        </p:spPr>
        <p:txBody>
          <a:bodyPr wrap="square" rtlCol="0">
            <a:spAutoFit/>
          </a:bodyPr>
          <a:lstStyle/>
          <a:p>
            <a:pPr indent="457200" algn="just" fontAlgn="auto"/>
            <a:r>
              <a:rPr lang="zh-CN" altLang="en-US" dirty="0" smtClean="0">
                <a:latin typeface="田氏保钓体简" panose="02010800040101010101" pitchFamily="2" charset="-122"/>
                <a:ea typeface="田氏保钓体简" panose="02010800040101010101" pitchFamily="2" charset="-122"/>
                <a:sym typeface="+mn-ea"/>
              </a:rPr>
              <a:t>然后</a:t>
            </a:r>
            <a:r>
              <a:rPr lang="zh-CN" altLang="en-US" dirty="0">
                <a:latin typeface="田氏保钓体简" panose="02010800040101010101" pitchFamily="2" charset="-122"/>
                <a:ea typeface="田氏保钓体简" panose="02010800040101010101" pitchFamily="2" charset="-122"/>
                <a:sym typeface="+mn-ea"/>
              </a:rPr>
              <a:t>我们用</a:t>
            </a:r>
            <a:r>
              <a:rPr lang="en-US" altLang="zh-CN" dirty="0">
                <a:latin typeface="田氏保钓体简" panose="02010800040101010101" pitchFamily="2" charset="-122"/>
                <a:ea typeface="田氏保钓体简" panose="02010800040101010101" pitchFamily="2" charset="-122"/>
                <a:sym typeface="+mn-ea"/>
              </a:rPr>
              <a:t>X</a:t>
            </a:r>
            <a:r>
              <a:rPr lang="zh-CN" altLang="en-US" dirty="0">
                <a:latin typeface="田氏保钓体简" panose="02010800040101010101" pitchFamily="2" charset="-122"/>
                <a:ea typeface="田氏保钓体简" panose="02010800040101010101" pitchFamily="2" charset="-122"/>
                <a:sym typeface="+mn-ea"/>
              </a:rPr>
              <a:t>乘以</a:t>
            </a:r>
            <a:r>
              <a:rPr lang="en-US" altLang="zh-CN" dirty="0">
                <a:latin typeface="田氏保钓体简" panose="02010800040101010101" pitchFamily="2" charset="-122"/>
                <a:ea typeface="田氏保钓体简" panose="02010800040101010101" pitchFamily="2" charset="-122"/>
                <a:sym typeface="+mn-ea"/>
              </a:rPr>
              <a:t>X</a:t>
            </a:r>
            <a:r>
              <a:rPr lang="zh-CN" altLang="en-US" dirty="0">
                <a:latin typeface="田氏保钓体简" panose="02010800040101010101" pitchFamily="2" charset="-122"/>
                <a:ea typeface="田氏保钓体简" panose="02010800040101010101" pitchFamily="2" charset="-122"/>
                <a:sym typeface="+mn-ea"/>
              </a:rPr>
              <a:t>的转置，并乘上系数</a:t>
            </a:r>
            <a:r>
              <a:rPr lang="en-US" altLang="zh-CN" dirty="0">
                <a:latin typeface="田氏保钓体简" panose="02010800040101010101" pitchFamily="2" charset="-122"/>
                <a:ea typeface="田氏保钓体简" panose="02010800040101010101" pitchFamily="2" charset="-122"/>
                <a:sym typeface="+mn-ea"/>
              </a:rPr>
              <a:t>1/m</a:t>
            </a:r>
            <a:r>
              <a:rPr lang="zh-CN" altLang="en-US" dirty="0">
                <a:latin typeface="田氏保钓体简" panose="02010800040101010101" pitchFamily="2" charset="-122"/>
                <a:ea typeface="田氏保钓体简" panose="02010800040101010101" pitchFamily="2" charset="-122"/>
                <a:sym typeface="+mn-ea"/>
              </a:rPr>
              <a:t>：</a:t>
            </a:r>
            <a:endParaRPr lang="zh-CN" altLang="en-US" b="1"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544" y="4251968"/>
            <a:ext cx="2937524" cy="68920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6718" y="5517232"/>
            <a:ext cx="4007175" cy="864096"/>
          </a:xfrm>
          <a:prstGeom prst="rect">
            <a:avLst/>
          </a:prstGeom>
        </p:spPr>
      </p:pic>
      <p:sp>
        <p:nvSpPr>
          <p:cNvPr id="10"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sp>
        <p:nvSpPr>
          <p:cNvPr id="5" name="灯片编号占位符 4"/>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56</a:t>
            </a:fld>
            <a:endParaRPr lang="en-US" altLang="zh-CN">
              <a:solidFill>
                <a:srgbClr val="000000"/>
              </a:solidFill>
            </a:endParaRPr>
          </a:p>
        </p:txBody>
      </p:sp>
    </p:spTree>
    <p:extLst>
      <p:ext uri="{BB962C8B-B14F-4D97-AF65-F5344CB8AC3E}">
        <p14:creationId xmlns:p14="http://schemas.microsoft.com/office/powerpoint/2010/main" val="26282034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852185" y="2414142"/>
                <a:ext cx="7248207" cy="3319114"/>
              </a:xfrm>
              <a:prstGeom prst="rect">
                <a:avLst/>
              </a:prstGeom>
              <a:noFill/>
            </p:spPr>
            <p:txBody>
              <a:bodyPr wrap="square" rtlCol="0">
                <a:spAutoFit/>
              </a:bodyPr>
              <a:lstStyle/>
              <a:p>
                <a:pPr indent="457200" algn="just"/>
                <a:r>
                  <a:rPr lang="zh-CN" altLang="en-US" sz="2800" dirty="0">
                    <a:latin typeface="田氏保钓体简" panose="02010800040101010101" pitchFamily="2" charset="-122"/>
                    <a:ea typeface="田氏保钓体简" panose="02010800040101010101" pitchFamily="2" charset="-122"/>
                  </a:rPr>
                  <a:t>推广：</a:t>
                </a:r>
                <a:endParaRPr lang="en-US" altLang="zh-CN" sz="2800" dirty="0">
                  <a:latin typeface="田氏保钓体简" panose="02010800040101010101" pitchFamily="2" charset="-122"/>
                  <a:ea typeface="田氏保钓体简" panose="02010800040101010101" pitchFamily="2" charset="-122"/>
                </a:endParaRPr>
              </a:p>
              <a:p>
                <a:pPr indent="457200" algn="just"/>
                <a:r>
                  <a:rPr lang="zh-CN" altLang="en-US" sz="2800" dirty="0">
                    <a:latin typeface="田氏保钓体简" panose="02010800040101010101" pitchFamily="2" charset="-122"/>
                    <a:ea typeface="田氏保钓体简" panose="02010800040101010101" pitchFamily="2" charset="-122"/>
                  </a:rPr>
                  <a:t>设我们有</a:t>
                </a:r>
                <a:r>
                  <a:rPr lang="en-US" altLang="zh-CN" sz="2800" dirty="0">
                    <a:latin typeface="田氏保钓体简" panose="02010800040101010101" pitchFamily="2" charset="-122"/>
                    <a:ea typeface="田氏保钓体简" panose="02010800040101010101" pitchFamily="2" charset="-122"/>
                  </a:rPr>
                  <a:t>m</a:t>
                </a:r>
                <a:r>
                  <a:rPr lang="zh-CN" altLang="en-US" sz="2800" dirty="0">
                    <a:latin typeface="田氏保钓体简" panose="02010800040101010101" pitchFamily="2" charset="-122"/>
                    <a:ea typeface="田氏保钓体简" panose="02010800040101010101" pitchFamily="2" charset="-122"/>
                  </a:rPr>
                  <a:t>个</a:t>
                </a:r>
                <a:r>
                  <a:rPr lang="en-US" altLang="zh-CN" sz="2800" dirty="0">
                    <a:latin typeface="田氏保钓体简" panose="02010800040101010101" pitchFamily="2" charset="-122"/>
                    <a:ea typeface="田氏保钓体简" panose="02010800040101010101" pitchFamily="2" charset="-122"/>
                  </a:rPr>
                  <a:t>n</a:t>
                </a:r>
                <a:r>
                  <a:rPr lang="zh-CN" altLang="en-US" sz="2800" dirty="0">
                    <a:latin typeface="田氏保钓体简" panose="02010800040101010101" pitchFamily="2" charset="-122"/>
                    <a:ea typeface="田氏保钓体简" panose="02010800040101010101" pitchFamily="2" charset="-122"/>
                  </a:rPr>
                  <a:t>维数据记录，将其按列排成</a:t>
                </a:r>
                <a:r>
                  <a:rPr lang="en-US" altLang="zh-CN" sz="2800" dirty="0">
                    <a:latin typeface="田氏保钓体简" panose="02010800040101010101" pitchFamily="2" charset="-122"/>
                    <a:ea typeface="田氏保钓体简" panose="02010800040101010101" pitchFamily="2" charset="-122"/>
                  </a:rPr>
                  <a:t>n</a:t>
                </a:r>
                <a:r>
                  <a:rPr lang="zh-CN" altLang="en-US" sz="2800" dirty="0">
                    <a:latin typeface="田氏保钓体简" panose="02010800040101010101" pitchFamily="2" charset="-122"/>
                    <a:ea typeface="田氏保钓体简" panose="02010800040101010101" pitchFamily="2" charset="-122"/>
                  </a:rPr>
                  <a:t>乘</a:t>
                </a:r>
                <a:r>
                  <a:rPr lang="en-US" altLang="zh-CN" sz="2800" dirty="0">
                    <a:latin typeface="田氏保钓体简" panose="02010800040101010101" pitchFamily="2" charset="-122"/>
                    <a:ea typeface="田氏保钓体简" panose="02010800040101010101" pitchFamily="2" charset="-122"/>
                  </a:rPr>
                  <a:t>m</a:t>
                </a:r>
                <a:r>
                  <a:rPr lang="zh-CN" altLang="en-US" sz="2800" dirty="0">
                    <a:latin typeface="田氏保钓体简" panose="02010800040101010101" pitchFamily="2" charset="-122"/>
                    <a:ea typeface="田氏保钓体简" panose="02010800040101010101" pitchFamily="2" charset="-122"/>
                  </a:rPr>
                  <a:t>的矩阵</a:t>
                </a:r>
                <a:r>
                  <a:rPr lang="en-US" altLang="zh-CN" sz="2800" dirty="0">
                    <a:latin typeface="田氏保钓体简" panose="02010800040101010101" pitchFamily="2" charset="-122"/>
                    <a:ea typeface="田氏保钓体简" panose="02010800040101010101" pitchFamily="2" charset="-122"/>
                  </a:rPr>
                  <a:t>X</a:t>
                </a:r>
                <a:r>
                  <a:rPr lang="zh-CN" altLang="en-US" sz="2800" dirty="0">
                    <a:latin typeface="田氏保钓体简" panose="02010800040101010101" pitchFamily="2" charset="-122"/>
                    <a:ea typeface="田氏保钓体简" panose="02010800040101010101" pitchFamily="2" charset="-122"/>
                  </a:rPr>
                  <a:t>，设</a:t>
                </a:r>
                <a14:m>
                  <m:oMath xmlns:m="http://schemas.openxmlformats.org/officeDocument/2006/math">
                    <m:r>
                      <a:rPr lang="en-US" altLang="zh-CN" sz="2800" b="0" i="1">
                        <a:latin typeface="Cambria Math" panose="02040503050406030204" pitchFamily="18" charset="0"/>
                      </a:rPr>
                      <m:t>𝐶</m:t>
                    </m:r>
                    <m:r>
                      <a:rPr lang="en-US" altLang="zh-CN" sz="2800" b="0" i="1">
                        <a:latin typeface="Cambria Math" panose="02040503050406030204" pitchFamily="18" charset="0"/>
                      </a:rPr>
                      <m:t>=</m:t>
                    </m:r>
                    <m:f>
                      <m:fPr>
                        <m:ctrlPr>
                          <a:rPr lang="en-US" altLang="zh-CN" sz="2800" i="1">
                            <a:latin typeface="Cambria Math"/>
                          </a:rPr>
                        </m:ctrlPr>
                      </m:fPr>
                      <m:num>
                        <m:r>
                          <a:rPr lang="en-US" altLang="zh-CN" sz="2800" b="0" i="1">
                            <a:latin typeface="Cambria Math" panose="02040503050406030204" pitchFamily="18" charset="0"/>
                          </a:rPr>
                          <m:t>1</m:t>
                        </m:r>
                      </m:num>
                      <m:den>
                        <m:r>
                          <a:rPr lang="en-US" altLang="zh-CN" sz="2800" b="0" i="1">
                            <a:latin typeface="Cambria Math" panose="02040503050406030204" pitchFamily="18" charset="0"/>
                          </a:rPr>
                          <m:t>𝑚</m:t>
                        </m:r>
                      </m:den>
                    </m:f>
                    <m:r>
                      <a:rPr lang="en-US" altLang="zh-CN" sz="2800" b="0" i="1">
                        <a:latin typeface="Cambria Math" panose="02040503050406030204" pitchFamily="18" charset="0"/>
                      </a:rPr>
                      <m:t>𝑋</m:t>
                    </m:r>
                    <m:sSup>
                      <m:sSupPr>
                        <m:ctrlPr>
                          <a:rPr lang="en-US" altLang="zh-CN" sz="2800" i="1">
                            <a:latin typeface="Cambria Math"/>
                          </a:rPr>
                        </m:ctrlPr>
                      </m:sSupPr>
                      <m:e>
                        <m:r>
                          <a:rPr lang="en-US" altLang="zh-CN" sz="2800" b="0" i="1">
                            <a:latin typeface="Cambria Math" panose="02040503050406030204" pitchFamily="18" charset="0"/>
                          </a:rPr>
                          <m:t>𝑋</m:t>
                        </m:r>
                      </m:e>
                      <m:sup>
                        <m:r>
                          <a:rPr lang="en-US" altLang="zh-CN" sz="2800" b="0" i="1">
                            <a:latin typeface="Cambria Math" panose="02040503050406030204" pitchFamily="18" charset="0"/>
                          </a:rPr>
                          <m:t>𝑇</m:t>
                        </m:r>
                      </m:sup>
                    </m:sSup>
                  </m:oMath>
                </a14:m>
                <a:r>
                  <a:rPr lang="en-US" altLang="zh-CN" sz="2800" dirty="0">
                    <a:latin typeface="田氏保钓体简" panose="02010800040101010101" pitchFamily="2" charset="-122"/>
                    <a:ea typeface="田氏保钓体简" panose="02010800040101010101" pitchFamily="2" charset="-122"/>
                  </a:rPr>
                  <a:t>,</a:t>
                </a:r>
                <a:r>
                  <a:rPr lang="zh-CN" altLang="en-US" sz="2800" dirty="0">
                    <a:latin typeface="田氏保钓体简" panose="02010800040101010101" pitchFamily="2" charset="-122"/>
                    <a:ea typeface="田氏保钓体简" panose="02010800040101010101" pitchFamily="2" charset="-122"/>
                  </a:rPr>
                  <a:t>则</a:t>
                </a:r>
                <a:r>
                  <a:rPr lang="en-US" altLang="zh-CN" sz="2800" dirty="0">
                    <a:latin typeface="田氏保钓体简" panose="02010800040101010101" pitchFamily="2" charset="-122"/>
                    <a:ea typeface="田氏保钓体简" panose="02010800040101010101" pitchFamily="2" charset="-122"/>
                  </a:rPr>
                  <a:t>C</a:t>
                </a:r>
                <a:r>
                  <a:rPr lang="zh-CN" altLang="en-US" sz="2800" dirty="0">
                    <a:latin typeface="田氏保钓体简" panose="02010800040101010101" pitchFamily="2" charset="-122"/>
                    <a:ea typeface="田氏保钓体简" panose="02010800040101010101" pitchFamily="2" charset="-122"/>
                  </a:rPr>
                  <a:t>是一个对称矩阵，其对角线分别个各个字段的方差，而第</a:t>
                </a:r>
                <a:r>
                  <a:rPr lang="en-US" altLang="zh-CN" sz="2800" dirty="0" err="1">
                    <a:latin typeface="田氏保钓体简" panose="02010800040101010101" pitchFamily="2" charset="-122"/>
                    <a:ea typeface="田氏保钓体简" panose="02010800040101010101" pitchFamily="2" charset="-122"/>
                  </a:rPr>
                  <a:t>i</a:t>
                </a:r>
                <a:r>
                  <a:rPr lang="zh-CN" altLang="en-US" sz="2800" dirty="0">
                    <a:latin typeface="田氏保钓体简" panose="02010800040101010101" pitchFamily="2" charset="-122"/>
                    <a:ea typeface="田氏保钓体简" panose="02010800040101010101" pitchFamily="2" charset="-122"/>
                  </a:rPr>
                  <a:t>行</a:t>
                </a:r>
                <a:r>
                  <a:rPr lang="en-US" altLang="zh-CN" sz="2800" dirty="0">
                    <a:latin typeface="田氏保钓体简" panose="02010800040101010101" pitchFamily="2" charset="-122"/>
                    <a:ea typeface="田氏保钓体简" panose="02010800040101010101" pitchFamily="2" charset="-122"/>
                  </a:rPr>
                  <a:t>j</a:t>
                </a:r>
                <a:r>
                  <a:rPr lang="zh-CN" altLang="en-US" sz="2800" dirty="0">
                    <a:latin typeface="田氏保钓体简" panose="02010800040101010101" pitchFamily="2" charset="-122"/>
                    <a:ea typeface="田氏保钓体简" panose="02010800040101010101" pitchFamily="2" charset="-122"/>
                  </a:rPr>
                  <a:t>列和</a:t>
                </a:r>
                <a:r>
                  <a:rPr lang="en-US" altLang="zh-CN" sz="2800" dirty="0">
                    <a:latin typeface="田氏保钓体简" panose="02010800040101010101" pitchFamily="2" charset="-122"/>
                    <a:ea typeface="田氏保钓体简" panose="02010800040101010101" pitchFamily="2" charset="-122"/>
                  </a:rPr>
                  <a:t>j</a:t>
                </a:r>
                <a:r>
                  <a:rPr lang="zh-CN" altLang="en-US" sz="2800" dirty="0">
                    <a:latin typeface="田氏保钓体简" panose="02010800040101010101" pitchFamily="2" charset="-122"/>
                    <a:ea typeface="田氏保钓体简" panose="02010800040101010101" pitchFamily="2" charset="-122"/>
                  </a:rPr>
                  <a:t>行</a:t>
                </a:r>
                <a:r>
                  <a:rPr lang="en-US" altLang="zh-CN" sz="2800" dirty="0" err="1">
                    <a:latin typeface="田氏保钓体简" panose="02010800040101010101" pitchFamily="2" charset="-122"/>
                    <a:ea typeface="田氏保钓体简" panose="02010800040101010101" pitchFamily="2" charset="-122"/>
                  </a:rPr>
                  <a:t>i</a:t>
                </a:r>
                <a:r>
                  <a:rPr lang="zh-CN" altLang="en-US" sz="2800" dirty="0">
                    <a:latin typeface="田氏保钓体简" panose="02010800040101010101" pitchFamily="2" charset="-122"/>
                    <a:ea typeface="田氏保钓体简" panose="02010800040101010101" pitchFamily="2" charset="-122"/>
                  </a:rPr>
                  <a:t>列元素相同，表示</a:t>
                </a:r>
                <a:r>
                  <a:rPr lang="en-US" altLang="zh-CN" sz="2800" dirty="0" err="1">
                    <a:latin typeface="田氏保钓体简" panose="02010800040101010101" pitchFamily="2" charset="-122"/>
                    <a:ea typeface="田氏保钓体简" panose="02010800040101010101" pitchFamily="2" charset="-122"/>
                  </a:rPr>
                  <a:t>i</a:t>
                </a:r>
                <a:r>
                  <a:rPr lang="zh-CN" altLang="en-US" sz="2800" dirty="0">
                    <a:latin typeface="田氏保钓体简" panose="02010800040101010101" pitchFamily="2" charset="-122"/>
                    <a:ea typeface="田氏保钓体简" panose="02010800040101010101" pitchFamily="2" charset="-122"/>
                  </a:rPr>
                  <a:t>和</a:t>
                </a:r>
                <a:r>
                  <a:rPr lang="en-US" altLang="zh-CN" sz="2800" dirty="0">
                    <a:latin typeface="田氏保钓体简" panose="02010800040101010101" pitchFamily="2" charset="-122"/>
                    <a:ea typeface="田氏保钓体简" panose="02010800040101010101" pitchFamily="2" charset="-122"/>
                  </a:rPr>
                  <a:t>j</a:t>
                </a:r>
                <a:r>
                  <a:rPr lang="zh-CN" altLang="en-US" sz="2800" dirty="0">
                    <a:latin typeface="田氏保钓体简" panose="02010800040101010101" pitchFamily="2" charset="-122"/>
                    <a:ea typeface="田氏保钓体简" panose="02010800040101010101" pitchFamily="2" charset="-122"/>
                  </a:rPr>
                  <a:t>两个字段的协方差</a:t>
                </a:r>
              </a:p>
              <a:p>
                <a:pPr indent="0" algn="just" fontAlgn="auto">
                  <a:lnSpc>
                    <a:spcPct val="150000"/>
                  </a:lnSpc>
                </a:pPr>
                <a:endParaRPr lang="zh-CN" altLang="en-US" sz="2000"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52185" y="2414142"/>
                <a:ext cx="7248207" cy="3319114"/>
              </a:xfrm>
              <a:prstGeom prst="rect">
                <a:avLst/>
              </a:prstGeom>
              <a:blipFill rotWithShape="1">
                <a:blip r:embed="rId3"/>
                <a:stretch>
                  <a:fillRect l="-1766" t="-1838" r="-1682"/>
                </a:stretch>
              </a:blipFill>
            </p:spPr>
            <p:txBody>
              <a:bodyPr/>
              <a:lstStyle/>
              <a:p>
                <a:r>
                  <a:rPr lang="zh-CN" altLang="en-US">
                    <a:noFill/>
                  </a:rPr>
                  <a:t> </a:t>
                </a:r>
              </a:p>
            </p:txBody>
          </p:sp>
        </mc:Fallback>
      </mc:AlternateContent>
      <p:sp>
        <p:nvSpPr>
          <p:cNvPr id="5"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sp>
        <p:nvSpPr>
          <p:cNvPr id="3" name="灯片编号占位符 2"/>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57</a:t>
            </a:fld>
            <a:endParaRPr lang="en-US" altLang="zh-CN">
              <a:solidFill>
                <a:srgbClr val="000000"/>
              </a:solidFill>
            </a:endParaRPr>
          </a:p>
        </p:txBody>
      </p:sp>
    </p:spTree>
    <p:extLst>
      <p:ext uri="{BB962C8B-B14F-4D97-AF65-F5344CB8AC3E}">
        <p14:creationId xmlns:p14="http://schemas.microsoft.com/office/powerpoint/2010/main" val="19570617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83568" y="2125305"/>
            <a:ext cx="7390765" cy="1015663"/>
          </a:xfrm>
          <a:prstGeom prst="rect">
            <a:avLst/>
          </a:prstGeom>
          <a:noFill/>
        </p:spPr>
        <p:txBody>
          <a:bodyPr wrap="square" rtlCol="0">
            <a:spAutoFit/>
          </a:bodyPr>
          <a:lstStyle/>
          <a:p>
            <a:pPr indent="457200" algn="just"/>
            <a:r>
              <a:rPr lang="zh-CN" altLang="en-US" sz="2000" dirty="0" smtClean="0">
                <a:latin typeface="田氏保钓体简" panose="02010800040101010101" pitchFamily="2" charset="-122"/>
                <a:ea typeface="田氏保钓体简" panose="02010800040101010101" pitchFamily="2" charset="-122"/>
              </a:rPr>
              <a:t>假设</a:t>
            </a:r>
            <a:r>
              <a:rPr lang="zh-CN" altLang="en-US" sz="2000" dirty="0">
                <a:latin typeface="田氏保钓体简" panose="02010800040101010101" pitchFamily="2" charset="-122"/>
                <a:ea typeface="田氏保钓体简" panose="02010800040101010101" pitchFamily="2" charset="-122"/>
              </a:rPr>
              <a:t>原始数据矩阵</a:t>
            </a:r>
            <a:r>
              <a:rPr lang="en-US" altLang="zh-CN" sz="2000" dirty="0">
                <a:latin typeface="田氏保钓体简" panose="02010800040101010101" pitchFamily="2" charset="-122"/>
                <a:ea typeface="田氏保钓体简" panose="02010800040101010101" pitchFamily="2" charset="-122"/>
              </a:rPr>
              <a:t>X</a:t>
            </a:r>
            <a:r>
              <a:rPr lang="zh-CN" altLang="en-US" sz="2000" dirty="0">
                <a:latin typeface="田氏保钓体简" panose="02010800040101010101" pitchFamily="2" charset="-122"/>
                <a:ea typeface="田氏保钓体简" panose="02010800040101010101" pitchFamily="2" charset="-122"/>
              </a:rPr>
              <a:t>对应的协方差矩阵为</a:t>
            </a:r>
            <a:r>
              <a:rPr lang="en-US" altLang="zh-CN" sz="2000" dirty="0">
                <a:latin typeface="田氏保钓体简" panose="02010800040101010101" pitchFamily="2" charset="-122"/>
                <a:ea typeface="田氏保钓体简" panose="02010800040101010101" pitchFamily="2" charset="-122"/>
              </a:rPr>
              <a:t>C</a:t>
            </a:r>
            <a:r>
              <a:rPr lang="zh-CN" altLang="en-US" sz="2000" dirty="0">
                <a:latin typeface="田氏保钓体简" panose="02010800040101010101" pitchFamily="2" charset="-122"/>
                <a:ea typeface="田氏保钓体简" panose="02010800040101010101" pitchFamily="2" charset="-122"/>
              </a:rPr>
              <a:t>，而</a:t>
            </a:r>
            <a:r>
              <a:rPr lang="en-US" altLang="zh-CN" sz="2000" dirty="0">
                <a:latin typeface="田氏保钓体简" panose="02010800040101010101" pitchFamily="2" charset="-122"/>
                <a:ea typeface="田氏保钓体简" panose="02010800040101010101" pitchFamily="2" charset="-122"/>
              </a:rPr>
              <a:t>P</a:t>
            </a:r>
            <a:r>
              <a:rPr lang="zh-CN" altLang="en-US" sz="2000" dirty="0">
                <a:latin typeface="田氏保钓体简" panose="02010800040101010101" pitchFamily="2" charset="-122"/>
                <a:ea typeface="田氏保钓体简" panose="02010800040101010101" pitchFamily="2" charset="-122"/>
              </a:rPr>
              <a:t>是一组基按行组成的矩阵，设</a:t>
            </a:r>
            <a:r>
              <a:rPr lang="en-US" altLang="zh-CN" sz="2000" dirty="0">
                <a:latin typeface="田氏保钓体简" panose="02010800040101010101" pitchFamily="2" charset="-122"/>
                <a:ea typeface="田氏保钓体简" panose="02010800040101010101" pitchFamily="2" charset="-122"/>
              </a:rPr>
              <a:t>Y=PX</a:t>
            </a:r>
            <a:r>
              <a:rPr lang="zh-CN" altLang="en-US" sz="2000" dirty="0">
                <a:latin typeface="田氏保钓体简" panose="02010800040101010101" pitchFamily="2" charset="-122"/>
                <a:ea typeface="田氏保钓体简" panose="02010800040101010101" pitchFamily="2" charset="-122"/>
              </a:rPr>
              <a:t>，则</a:t>
            </a:r>
            <a:r>
              <a:rPr lang="en-US" altLang="zh-CN" sz="2000" dirty="0">
                <a:latin typeface="田氏保钓体简" panose="02010800040101010101" pitchFamily="2" charset="-122"/>
                <a:ea typeface="田氏保钓体简" panose="02010800040101010101" pitchFamily="2" charset="-122"/>
              </a:rPr>
              <a:t>Y</a:t>
            </a:r>
            <a:r>
              <a:rPr lang="zh-CN" altLang="en-US" sz="2000" dirty="0">
                <a:latin typeface="田氏保钓体简" panose="02010800040101010101" pitchFamily="2" charset="-122"/>
                <a:ea typeface="田氏保钓体简" panose="02010800040101010101" pitchFamily="2" charset="-122"/>
              </a:rPr>
              <a:t>为</a:t>
            </a:r>
            <a:r>
              <a:rPr lang="en-US" altLang="zh-CN" sz="2000" dirty="0">
                <a:latin typeface="田氏保钓体简" panose="02010800040101010101" pitchFamily="2" charset="-122"/>
                <a:ea typeface="田氏保钓体简" panose="02010800040101010101" pitchFamily="2" charset="-122"/>
              </a:rPr>
              <a:t>X</a:t>
            </a:r>
            <a:r>
              <a:rPr lang="zh-CN" altLang="en-US" sz="2000" dirty="0">
                <a:latin typeface="田氏保钓体简" panose="02010800040101010101" pitchFamily="2" charset="-122"/>
                <a:ea typeface="田氏保钓体简" panose="02010800040101010101" pitchFamily="2" charset="-122"/>
              </a:rPr>
              <a:t>对</a:t>
            </a:r>
            <a:r>
              <a:rPr lang="en-US" altLang="zh-CN" sz="2000" dirty="0">
                <a:latin typeface="田氏保钓体简" panose="02010800040101010101" pitchFamily="2" charset="-122"/>
                <a:ea typeface="田氏保钓体简" panose="02010800040101010101" pitchFamily="2" charset="-122"/>
              </a:rPr>
              <a:t>P</a:t>
            </a:r>
            <a:r>
              <a:rPr lang="zh-CN" altLang="en-US" sz="2000" dirty="0">
                <a:latin typeface="田氏保钓体简" panose="02010800040101010101" pitchFamily="2" charset="-122"/>
                <a:ea typeface="田氏保钓体简" panose="02010800040101010101" pitchFamily="2" charset="-122"/>
              </a:rPr>
              <a:t>做基变换后的数据。设</a:t>
            </a:r>
            <a:r>
              <a:rPr lang="en-US" altLang="zh-CN" sz="2000" dirty="0">
                <a:latin typeface="田氏保钓体简" panose="02010800040101010101" pitchFamily="2" charset="-122"/>
                <a:ea typeface="田氏保钓体简" panose="02010800040101010101" pitchFamily="2" charset="-122"/>
              </a:rPr>
              <a:t>Y</a:t>
            </a:r>
            <a:r>
              <a:rPr lang="zh-CN" altLang="en-US" sz="2000" dirty="0">
                <a:latin typeface="田氏保钓体简" panose="02010800040101010101" pitchFamily="2" charset="-122"/>
                <a:ea typeface="田氏保钓体简" panose="02010800040101010101" pitchFamily="2" charset="-122"/>
              </a:rPr>
              <a:t>的协方差矩阵为</a:t>
            </a:r>
            <a:r>
              <a:rPr lang="en-US" altLang="zh-CN" sz="2000" dirty="0">
                <a:latin typeface="田氏保钓体简" panose="02010800040101010101" pitchFamily="2" charset="-122"/>
                <a:ea typeface="田氏保钓体简" panose="02010800040101010101" pitchFamily="2" charset="-122"/>
              </a:rPr>
              <a:t>D</a:t>
            </a:r>
            <a:r>
              <a:rPr lang="zh-CN" altLang="en-US" sz="2000" dirty="0">
                <a:latin typeface="田氏保钓体简" panose="02010800040101010101" pitchFamily="2" charset="-122"/>
                <a:ea typeface="田氏保钓体简" panose="02010800040101010101" pitchFamily="2" charset="-122"/>
              </a:rPr>
              <a:t>，我们推导一下</a:t>
            </a:r>
            <a:r>
              <a:rPr lang="en-US" altLang="zh-CN" sz="2000" dirty="0">
                <a:latin typeface="田氏保钓体简" panose="02010800040101010101" pitchFamily="2" charset="-122"/>
                <a:ea typeface="田氏保钓体简" panose="02010800040101010101" pitchFamily="2" charset="-122"/>
              </a:rPr>
              <a:t>D</a:t>
            </a:r>
            <a:r>
              <a:rPr lang="zh-CN" altLang="en-US" sz="2000" dirty="0">
                <a:latin typeface="田氏保钓体简" panose="02010800040101010101" pitchFamily="2" charset="-122"/>
                <a:ea typeface="田氏保钓体简" panose="02010800040101010101" pitchFamily="2" charset="-122"/>
              </a:rPr>
              <a:t>与</a:t>
            </a:r>
            <a:r>
              <a:rPr lang="en-US" altLang="zh-CN" sz="2000" dirty="0">
                <a:latin typeface="田氏保钓体简" panose="02010800040101010101" pitchFamily="2" charset="-122"/>
                <a:ea typeface="田氏保钓体简" panose="02010800040101010101" pitchFamily="2" charset="-122"/>
              </a:rPr>
              <a:t>C</a:t>
            </a:r>
            <a:r>
              <a:rPr lang="zh-CN" altLang="en-US" sz="2000" dirty="0">
                <a:latin typeface="田氏保钓体简" panose="02010800040101010101" pitchFamily="2" charset="-122"/>
                <a:ea typeface="田氏保钓体简" panose="02010800040101010101" pitchFamily="2" charset="-122"/>
              </a:rPr>
              <a:t>的关系：</a:t>
            </a:r>
            <a:endParaRPr lang="zh-CN" altLang="en-US" sz="16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633" y="3269661"/>
            <a:ext cx="2489471" cy="1815523"/>
          </a:xfrm>
          <a:prstGeom prst="rect">
            <a:avLst/>
          </a:prstGeom>
        </p:spPr>
      </p:pic>
      <mc:AlternateContent xmlns:mc="http://schemas.openxmlformats.org/markup-compatibility/2006" xmlns:a14="http://schemas.microsoft.com/office/drawing/2010/main">
        <mc:Choice Requires="a14">
          <p:sp>
            <p:nvSpPr>
              <p:cNvPr id="10" name="文本框 9"/>
              <p:cNvSpPr txBox="1"/>
              <p:nvPr/>
            </p:nvSpPr>
            <p:spPr>
              <a:xfrm>
                <a:off x="683568" y="5157192"/>
                <a:ext cx="7606789" cy="1323439"/>
              </a:xfrm>
              <a:prstGeom prst="rect">
                <a:avLst/>
              </a:prstGeom>
              <a:noFill/>
            </p:spPr>
            <p:txBody>
              <a:bodyPr wrap="square" rtlCol="0">
                <a:spAutoFit/>
              </a:bodyPr>
              <a:lstStyle/>
              <a:p>
                <a:pPr indent="457200" algn="just"/>
                <a:r>
                  <a:rPr lang="zh-CN" altLang="en-US" sz="2000" dirty="0" smtClean="0">
                    <a:latin typeface="田氏保钓体简" panose="02010800040101010101" pitchFamily="2" charset="-122"/>
                    <a:ea typeface="田氏保钓体简" panose="02010800040101010101" pitchFamily="2" charset="-122"/>
                  </a:rPr>
                  <a:t>优化目标变成了</a:t>
                </a:r>
                <a:r>
                  <a:rPr lang="zh-CN" altLang="en-US" sz="2000" dirty="0">
                    <a:latin typeface="田氏保钓体简" panose="02010800040101010101" pitchFamily="2" charset="-122"/>
                    <a:ea typeface="田氏保钓体简" panose="02010800040101010101" pitchFamily="2" charset="-122"/>
                  </a:rPr>
                  <a:t>寻找一个矩阵</a:t>
                </a:r>
                <a:r>
                  <a:rPr lang="en-US" altLang="zh-CN" sz="2000" dirty="0">
                    <a:latin typeface="田氏保钓体简" panose="02010800040101010101" pitchFamily="2" charset="-122"/>
                    <a:ea typeface="田氏保钓体简" panose="02010800040101010101" pitchFamily="2" charset="-122"/>
                  </a:rPr>
                  <a:t>P</a:t>
                </a:r>
                <a:r>
                  <a:rPr lang="zh-CN" altLang="en-US" sz="2000" dirty="0">
                    <a:latin typeface="田氏保钓体简" panose="02010800040101010101" pitchFamily="2" charset="-122"/>
                    <a:ea typeface="田氏保钓体简" panose="02010800040101010101" pitchFamily="2" charset="-122"/>
                  </a:rPr>
                  <a:t>，</a:t>
                </a:r>
                <a:r>
                  <a:rPr lang="zh-CN" altLang="en-US" sz="2000" dirty="0" smtClean="0">
                    <a:latin typeface="田氏保钓体简" panose="02010800040101010101" pitchFamily="2" charset="-122"/>
                    <a:ea typeface="田氏保钓体简" panose="02010800040101010101" pitchFamily="2" charset="-122"/>
                  </a:rPr>
                  <a:t>满足</a:t>
                </a:r>
                <a14:m>
                  <m:oMath xmlns:m="http://schemas.openxmlformats.org/officeDocument/2006/math">
                    <m:r>
                      <a:rPr lang="en-US" altLang="zh-CN" sz="2000" b="0" i="1" smtClean="0">
                        <a:latin typeface="Cambria Math" panose="02040503050406030204" pitchFamily="18" charset="0"/>
                      </a:rPr>
                      <m:t>𝑃𝐶</m:t>
                    </m:r>
                    <m:sSup>
                      <m:sSupPr>
                        <m:ctrlPr>
                          <a:rPr lang="en-US" altLang="zh-CN" sz="2000" i="1" smtClean="0">
                            <a:latin typeface="Cambria Math"/>
                          </a:rPr>
                        </m:ctrlPr>
                      </m:sSupPr>
                      <m:e>
                        <m:r>
                          <a:rPr lang="en-US" altLang="zh-CN" sz="2000" b="0" i="1" smtClean="0">
                            <a:latin typeface="Cambria Math" panose="02040503050406030204" pitchFamily="18" charset="0"/>
                          </a:rPr>
                          <m:t>𝑃</m:t>
                        </m:r>
                      </m:e>
                      <m:sup>
                        <m:r>
                          <a:rPr lang="en-US" altLang="zh-CN" sz="2000" b="0" i="1" smtClean="0">
                            <a:latin typeface="Cambria Math" panose="02040503050406030204" pitchFamily="18" charset="0"/>
                          </a:rPr>
                          <m:t>𝑇</m:t>
                        </m:r>
                      </m:sup>
                    </m:sSup>
                  </m:oMath>
                </a14:m>
                <a:r>
                  <a:rPr lang="zh-CN" altLang="en-US" sz="2000" dirty="0">
                    <a:latin typeface="田氏保钓体简" panose="02010800040101010101" pitchFamily="2" charset="-122"/>
                    <a:ea typeface="田氏保钓体简" panose="02010800040101010101" pitchFamily="2" charset="-122"/>
                  </a:rPr>
                  <a:t>是一个对角矩阵，并且对角元素按从大到小依次排列，那么</a:t>
                </a:r>
                <a:r>
                  <a:rPr lang="en-US" altLang="zh-CN" sz="2000" dirty="0">
                    <a:latin typeface="田氏保钓体简" panose="02010800040101010101" pitchFamily="2" charset="-122"/>
                    <a:ea typeface="田氏保钓体简" panose="02010800040101010101" pitchFamily="2" charset="-122"/>
                  </a:rPr>
                  <a:t>P</a:t>
                </a:r>
                <a:r>
                  <a:rPr lang="zh-CN" altLang="en-US" sz="2000" dirty="0">
                    <a:latin typeface="田氏保钓体简" panose="02010800040101010101" pitchFamily="2" charset="-122"/>
                    <a:ea typeface="田氏保钓体简" panose="02010800040101010101" pitchFamily="2" charset="-122"/>
                  </a:rPr>
                  <a:t>的前</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行就是要寻找的基，用</a:t>
                </a:r>
                <a:r>
                  <a:rPr lang="en-US" altLang="zh-CN" sz="2000" dirty="0">
                    <a:latin typeface="田氏保钓体简" panose="02010800040101010101" pitchFamily="2" charset="-122"/>
                    <a:ea typeface="田氏保钓体简" panose="02010800040101010101" pitchFamily="2" charset="-122"/>
                  </a:rPr>
                  <a:t>P</a:t>
                </a:r>
                <a:r>
                  <a:rPr lang="zh-CN" altLang="en-US" sz="2000" dirty="0">
                    <a:latin typeface="田氏保钓体简" panose="02010800040101010101" pitchFamily="2" charset="-122"/>
                    <a:ea typeface="田氏保钓体简" panose="02010800040101010101" pitchFamily="2" charset="-122"/>
                  </a:rPr>
                  <a:t>的前</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行组成的矩阵乘以</a:t>
                </a:r>
                <a:r>
                  <a:rPr lang="en-US" altLang="zh-CN" sz="2000" dirty="0">
                    <a:latin typeface="田氏保钓体简" panose="02010800040101010101" pitchFamily="2" charset="-122"/>
                    <a:ea typeface="田氏保钓体简" panose="02010800040101010101" pitchFamily="2" charset="-122"/>
                  </a:rPr>
                  <a:t>X</a:t>
                </a:r>
                <a:r>
                  <a:rPr lang="zh-CN" altLang="en-US" sz="2000" dirty="0">
                    <a:latin typeface="田氏保钓体简" panose="02010800040101010101" pitchFamily="2" charset="-122"/>
                    <a:ea typeface="田氏保钓体简" panose="02010800040101010101" pitchFamily="2" charset="-122"/>
                  </a:rPr>
                  <a:t>就使得</a:t>
                </a:r>
                <a:r>
                  <a:rPr lang="en-US" altLang="zh-CN" sz="2000" dirty="0">
                    <a:latin typeface="田氏保钓体简" panose="02010800040101010101" pitchFamily="2" charset="-122"/>
                    <a:ea typeface="田氏保钓体简" panose="02010800040101010101" pitchFamily="2" charset="-122"/>
                  </a:rPr>
                  <a:t>X</a:t>
                </a:r>
                <a:r>
                  <a:rPr lang="zh-CN" altLang="en-US" sz="2000" dirty="0">
                    <a:latin typeface="田氏保钓体简" panose="02010800040101010101" pitchFamily="2" charset="-122"/>
                    <a:ea typeface="田氏保钓体简" panose="02010800040101010101" pitchFamily="2" charset="-122"/>
                  </a:rPr>
                  <a:t>从</a:t>
                </a:r>
                <a:r>
                  <a:rPr lang="en-US" altLang="zh-CN" sz="2000" dirty="0">
                    <a:latin typeface="田氏保钓体简" panose="02010800040101010101" pitchFamily="2" charset="-122"/>
                    <a:ea typeface="田氏保钓体简" panose="02010800040101010101" pitchFamily="2" charset="-122"/>
                  </a:rPr>
                  <a:t>N</a:t>
                </a:r>
                <a:r>
                  <a:rPr lang="zh-CN" altLang="en-US" sz="2000" dirty="0">
                    <a:latin typeface="田氏保钓体简" panose="02010800040101010101" pitchFamily="2" charset="-122"/>
                    <a:ea typeface="田氏保钓体简" panose="02010800040101010101" pitchFamily="2" charset="-122"/>
                  </a:rPr>
                  <a:t>维降到了</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维并满足上述优化条件。</a:t>
                </a:r>
                <a:endParaRPr lang="zh-CN" altLang="en-US" sz="2000"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83568" y="5157192"/>
                <a:ext cx="7606789" cy="1323439"/>
              </a:xfrm>
              <a:prstGeom prst="rect">
                <a:avLst/>
              </a:prstGeom>
              <a:blipFill rotWithShape="1">
                <a:blip r:embed="rId4"/>
                <a:stretch>
                  <a:fillRect l="-801" t="-3226" r="-881" b="-7373"/>
                </a:stretch>
              </a:blipFill>
            </p:spPr>
            <p:txBody>
              <a:bodyPr/>
              <a:lstStyle/>
              <a:p>
                <a:r>
                  <a:rPr lang="zh-CN" altLang="en-US">
                    <a:noFill/>
                  </a:rPr>
                  <a:t> </a:t>
                </a:r>
              </a:p>
            </p:txBody>
          </p:sp>
        </mc:Fallback>
      </mc:AlternateContent>
      <p:sp>
        <p:nvSpPr>
          <p:cNvPr id="7"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sp>
        <p:nvSpPr>
          <p:cNvPr id="5" name="灯片编号占位符 4"/>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58</a:t>
            </a:fld>
            <a:endParaRPr lang="en-US" altLang="zh-CN">
              <a:solidFill>
                <a:srgbClr val="000000"/>
              </a:solidFill>
            </a:endParaRPr>
          </a:p>
        </p:txBody>
      </p:sp>
    </p:spTree>
    <p:extLst>
      <p:ext uri="{BB962C8B-B14F-4D97-AF65-F5344CB8AC3E}">
        <p14:creationId xmlns:p14="http://schemas.microsoft.com/office/powerpoint/2010/main" val="33619502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360040" y="2178730"/>
                <a:ext cx="8460432" cy="1754326"/>
              </a:xfrm>
              <a:prstGeom prst="rect">
                <a:avLst/>
              </a:prstGeom>
              <a:noFill/>
            </p:spPr>
            <p:txBody>
              <a:bodyPr wrap="square" rtlCol="0">
                <a:spAutoFit/>
              </a:bodyPr>
              <a:lstStyle/>
              <a:p>
                <a:pPr indent="457200" algn="just"/>
                <a:r>
                  <a:rPr lang="zh-CN" altLang="en-US" sz="2800" dirty="0" smtClean="0">
                    <a:latin typeface="田氏保钓体简" panose="02010800040101010101" pitchFamily="2" charset="-122"/>
                    <a:ea typeface="田氏保钓体简" panose="02010800040101010101" pitchFamily="2" charset="-122"/>
                    <a:sym typeface="+mn-ea"/>
                  </a:rPr>
                  <a:t>实对称矩阵的两个性质：</a:t>
                </a:r>
                <a:endParaRPr lang="en-US" altLang="zh-CN" sz="2800" dirty="0" smtClean="0">
                  <a:latin typeface="田氏保钓体简" panose="02010800040101010101" pitchFamily="2" charset="-122"/>
                  <a:ea typeface="田氏保钓体简" panose="02010800040101010101" pitchFamily="2" charset="-122"/>
                  <a:sym typeface="+mn-ea"/>
                </a:endParaRPr>
              </a:p>
              <a:p>
                <a:pPr indent="457200" algn="just"/>
                <a:r>
                  <a:rPr lang="en-US" altLang="zh-CN" sz="2000" dirty="0">
                    <a:latin typeface="田氏保钓体简" panose="02010800040101010101" pitchFamily="2" charset="-122"/>
                    <a:ea typeface="田氏保钓体简" panose="02010800040101010101" pitchFamily="2" charset="-122"/>
                  </a:rPr>
                  <a:t>1</a:t>
                </a:r>
                <a:r>
                  <a:rPr lang="zh-CN" altLang="en-US" sz="2000" dirty="0">
                    <a:latin typeface="田氏保钓体简" panose="02010800040101010101" pitchFamily="2" charset="-122"/>
                    <a:ea typeface="田氏保钓体简" panose="02010800040101010101" pitchFamily="2" charset="-122"/>
                  </a:rPr>
                  <a:t>）实对称矩阵不同特征值对应的特征向量必然正交</a:t>
                </a:r>
                <a:r>
                  <a:rPr lang="zh-CN" altLang="en-US" sz="2000" dirty="0" smtClean="0">
                    <a:latin typeface="田氏保钓体简" panose="02010800040101010101" pitchFamily="2" charset="-122"/>
                    <a:ea typeface="田氏保钓体简" panose="02010800040101010101" pitchFamily="2" charset="-122"/>
                  </a:rPr>
                  <a:t>。</a:t>
                </a:r>
                <a:endParaRPr lang="en-US" altLang="zh-CN" sz="2000" dirty="0" smtClean="0">
                  <a:latin typeface="田氏保钓体简" panose="02010800040101010101" pitchFamily="2" charset="-122"/>
                  <a:ea typeface="田氏保钓体简" panose="02010800040101010101" pitchFamily="2" charset="-122"/>
                </a:endParaRPr>
              </a:p>
              <a:p>
                <a:pPr indent="457200" algn="just"/>
                <a:r>
                  <a:rPr lang="en-US" altLang="zh-CN" sz="2000" dirty="0">
                    <a:latin typeface="田氏保钓体简" panose="02010800040101010101" pitchFamily="2" charset="-122"/>
                    <a:ea typeface="田氏保钓体简" panose="02010800040101010101" pitchFamily="2" charset="-122"/>
                  </a:rPr>
                  <a:t>2</a:t>
                </a:r>
                <a:r>
                  <a:rPr lang="zh-CN" altLang="en-US" sz="2000" dirty="0">
                    <a:latin typeface="田氏保钓体简" panose="02010800040101010101" pitchFamily="2" charset="-122"/>
                    <a:ea typeface="田氏保钓体简" panose="02010800040101010101" pitchFamily="2" charset="-122"/>
                  </a:rPr>
                  <a:t>）设</a:t>
                </a:r>
                <a:r>
                  <a:rPr lang="zh-CN" altLang="en-US" sz="2000" dirty="0" smtClean="0">
                    <a:latin typeface="田氏保钓体简" panose="02010800040101010101" pitchFamily="2" charset="-122"/>
                    <a:ea typeface="田氏保钓体简" panose="02010800040101010101" pitchFamily="2" charset="-122"/>
                  </a:rPr>
                  <a:t>特征向量</a:t>
                </a:r>
                <a14:m>
                  <m:oMath xmlns:m="http://schemas.openxmlformats.org/officeDocument/2006/math">
                    <m:r>
                      <a:rPr lang="zh-CN" altLang="en-US" sz="2000" i="1" smtClean="0">
                        <a:latin typeface="Cambria Math" panose="02040503050406030204" pitchFamily="18" charset="0"/>
                      </a:rPr>
                      <m:t>𝜆</m:t>
                    </m:r>
                    <m:r>
                      <m:rPr>
                        <m:nor/>
                      </m:rPr>
                      <a:rPr lang="zh-CN" altLang="en-US" sz="2000">
                        <a:latin typeface="田氏保钓体简" panose="02010800040101010101" pitchFamily="2" charset="-122"/>
                        <a:ea typeface="田氏保钓体简" panose="02010800040101010101" pitchFamily="2" charset="-122"/>
                      </a:rPr>
                      <m:t>重数为</m:t>
                    </m:r>
                    <m:r>
                      <m:rPr>
                        <m:nor/>
                      </m:rPr>
                      <a:rPr lang="en-US" altLang="zh-CN" sz="2000">
                        <a:latin typeface="田氏保钓体简" panose="02010800040101010101" pitchFamily="2" charset="-122"/>
                        <a:ea typeface="田氏保钓体简" panose="02010800040101010101" pitchFamily="2" charset="-122"/>
                      </a:rPr>
                      <m:t>r</m:t>
                    </m:r>
                    <m:r>
                      <a:rPr lang="zh-CN" altLang="en-US" sz="2000" i="1">
                        <a:latin typeface="Cambria Math" panose="02040503050406030204" pitchFamily="18" charset="0"/>
                      </a:rPr>
                      <m:t>，</m:t>
                    </m:r>
                    <m:r>
                      <m:rPr>
                        <m:nor/>
                      </m:rPr>
                      <a:rPr lang="zh-CN" altLang="en-US" sz="2000">
                        <a:latin typeface="田氏保钓体简" panose="02010800040101010101" pitchFamily="2" charset="-122"/>
                        <a:ea typeface="田氏保钓体简" panose="02010800040101010101" pitchFamily="2" charset="-122"/>
                      </a:rPr>
                      <m:t>则必然存在</m:t>
                    </m:r>
                    <m:r>
                      <m:rPr>
                        <m:nor/>
                      </m:rPr>
                      <a:rPr lang="en-US" altLang="zh-CN" sz="2000">
                        <a:latin typeface="田氏保钓体简" panose="02010800040101010101" pitchFamily="2" charset="-122"/>
                        <a:ea typeface="田氏保钓体简" panose="02010800040101010101" pitchFamily="2" charset="-122"/>
                      </a:rPr>
                      <m:t>r</m:t>
                    </m:r>
                    <m:r>
                      <m:rPr>
                        <m:nor/>
                      </m:rPr>
                      <a:rPr lang="zh-CN" altLang="en-US" sz="2000">
                        <a:latin typeface="田氏保钓体简" panose="02010800040101010101" pitchFamily="2" charset="-122"/>
                        <a:ea typeface="田氏保钓体简" panose="02010800040101010101" pitchFamily="2" charset="-122"/>
                      </a:rPr>
                      <m:t>个线性无关的特征向量对应于</m:t>
                    </m:r>
                    <m:r>
                      <a:rPr lang="zh-CN" altLang="en-US" sz="2000" i="1">
                        <a:latin typeface="Cambria Math" panose="02040503050406030204" pitchFamily="18" charset="0"/>
                      </a:rPr>
                      <m:t>𝜆</m:t>
                    </m:r>
                  </m:oMath>
                </a14:m>
                <a:r>
                  <a:rPr lang="zh-CN" altLang="en-US" sz="20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rPr>
                  <a:t>，</a:t>
                </a:r>
                <a:r>
                  <a:rPr lang="zh-CN" altLang="en-US" sz="2000" dirty="0">
                    <a:latin typeface="田氏保钓体简" panose="02010800040101010101" pitchFamily="2" charset="-122"/>
                    <a:ea typeface="田氏保钓体简" panose="02010800040101010101" pitchFamily="2" charset="-122"/>
                  </a:rPr>
                  <a:t>因此可以将这</a:t>
                </a:r>
                <a:r>
                  <a:rPr lang="en-US" altLang="zh-CN" sz="2000" dirty="0">
                    <a:latin typeface="田氏保钓体简" panose="02010800040101010101" pitchFamily="2" charset="-122"/>
                    <a:ea typeface="田氏保钓体简" panose="02010800040101010101" pitchFamily="2" charset="-122"/>
                  </a:rPr>
                  <a:t>r</a:t>
                </a:r>
                <a:r>
                  <a:rPr lang="zh-CN" altLang="en-US" sz="2000" dirty="0">
                    <a:latin typeface="田氏保钓体简" panose="02010800040101010101" pitchFamily="2" charset="-122"/>
                    <a:ea typeface="田氏保钓体简" panose="02010800040101010101" pitchFamily="2" charset="-122"/>
                  </a:rPr>
                  <a:t>个特征向量单位正交化</a:t>
                </a:r>
                <a:r>
                  <a:rPr lang="zh-CN" altLang="en-US" sz="2000" dirty="0" smtClean="0">
                    <a:latin typeface="田氏保钓体简" panose="02010800040101010101" pitchFamily="2" charset="-122"/>
                    <a:ea typeface="田氏保钓体简" panose="02010800040101010101" pitchFamily="2" charset="-122"/>
                  </a:rPr>
                  <a:t>。</a:t>
                </a:r>
                <a:endParaRPr lang="en-US" altLang="zh-CN" sz="2000" dirty="0" smtClean="0">
                  <a:latin typeface="田氏保钓体简" panose="02010800040101010101" pitchFamily="2" charset="-122"/>
                  <a:ea typeface="田氏保钓体简" panose="02010800040101010101" pitchFamily="2" charset="-122"/>
                </a:endParaRPr>
              </a:p>
              <a:p>
                <a:pPr indent="457200" algn="just"/>
                <a:r>
                  <a:rPr lang="zh-CN" altLang="en-US" sz="2000" dirty="0">
                    <a:latin typeface="田氏保钓体简" panose="02010800040101010101" pitchFamily="2" charset="-122"/>
                    <a:ea typeface="田氏保钓体简" panose="02010800040101010101" pitchFamily="2" charset="-122"/>
                  </a:rPr>
                  <a:t>对协方差矩阵</a:t>
                </a:r>
                <a:r>
                  <a:rPr lang="en-US" altLang="zh-CN" sz="2000" dirty="0">
                    <a:latin typeface="田氏保钓体简" panose="02010800040101010101" pitchFamily="2" charset="-122"/>
                    <a:ea typeface="田氏保钓体简" panose="02010800040101010101" pitchFamily="2" charset="-122"/>
                  </a:rPr>
                  <a:t>C</a:t>
                </a:r>
                <a:r>
                  <a:rPr lang="zh-CN" altLang="en-US" sz="2000" dirty="0">
                    <a:latin typeface="田氏保钓体简" panose="02010800040101010101" pitchFamily="2" charset="-122"/>
                    <a:ea typeface="田氏保钓体简" panose="02010800040101010101" pitchFamily="2" charset="-122"/>
                  </a:rPr>
                  <a:t>有如下结论：</a:t>
                </a:r>
                <a:endParaRPr lang="zh-CN" altLang="en-US" sz="20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60040" y="2178730"/>
                <a:ext cx="8460432" cy="1754326"/>
              </a:xfrm>
              <a:prstGeom prst="rect">
                <a:avLst/>
              </a:prstGeom>
              <a:blipFill rotWithShape="1">
                <a:blip r:embed="rId3"/>
                <a:stretch>
                  <a:fillRect l="-720" t="-3472" r="-3746" b="-52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683894" y="5445224"/>
                <a:ext cx="7390765" cy="707886"/>
              </a:xfrm>
              <a:prstGeom prst="rect">
                <a:avLst/>
              </a:prstGeom>
              <a:noFill/>
            </p:spPr>
            <p:txBody>
              <a:bodyPr wrap="square" rtlCol="0">
                <a:spAutoFit/>
              </a:bodyPr>
              <a:lstStyle/>
              <a:p>
                <a:pPr indent="457200" algn="just"/>
                <a:r>
                  <a:rPr lang="zh-CN" altLang="en-US" sz="2000" dirty="0" smtClean="0">
                    <a:latin typeface="田氏保钓体简" panose="02010800040101010101" pitchFamily="2" charset="-122"/>
                    <a:ea typeface="田氏保钓体简" panose="02010800040101010101" pitchFamily="2" charset="-122"/>
                  </a:rPr>
                  <a:t>其中</a:t>
                </a:r>
                <a14:m>
                  <m:oMath xmlns:m="http://schemas.openxmlformats.org/officeDocument/2006/math">
                    <m:r>
                      <a:rPr lang="en-US" altLang="zh-CN" sz="2000" b="0" i="1" smtClean="0">
                        <a:latin typeface="Cambria Math" panose="02040503050406030204" pitchFamily="18" charset="0"/>
                      </a:rPr>
                      <m:t>𝐸</m:t>
                    </m:r>
                    <m:r>
                      <a:rPr lang="en-US" altLang="zh-CN" sz="2000" b="0" i="1" smtClean="0">
                        <a:latin typeface="Cambria Math" panose="02040503050406030204" pitchFamily="18" charset="0"/>
                      </a:rPr>
                      <m:t>=(</m:t>
                    </m:r>
                    <m:sSub>
                      <m:sSubPr>
                        <m:ctrlPr>
                          <a:rPr lang="en-US" altLang="zh-CN" sz="2000" b="0" i="1" smtClean="0">
                            <a:latin typeface="Cambria Math"/>
                          </a:rPr>
                        </m:ctrlPr>
                      </m:sSubPr>
                      <m:e>
                        <m:r>
                          <a:rPr lang="en-US" altLang="zh-CN" sz="2000" b="0" i="1" smtClean="0">
                            <a:latin typeface="Cambria Math" panose="02040503050406030204" pitchFamily="18" charset="0"/>
                          </a:rPr>
                          <m:t>𝑒</m:t>
                        </m:r>
                      </m:e>
                      <m:sub>
                        <m:r>
                          <a:rPr lang="en-US" altLang="zh-CN" sz="2000" b="0" i="1" smtClean="0">
                            <a:latin typeface="Cambria Math" panose="02040503050406030204" pitchFamily="18" charset="0"/>
                          </a:rPr>
                          <m:t>1</m:t>
                        </m:r>
                      </m:sub>
                    </m:sSub>
                    <m:r>
                      <a:rPr lang="en-US" altLang="zh-CN" sz="2000" b="0" i="1" smtClean="0">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𝑒</m:t>
                        </m:r>
                      </m:e>
                      <m:sub>
                        <m:r>
                          <a:rPr lang="en-US" altLang="zh-CN" sz="2000" b="0" i="1" smtClean="0">
                            <a:latin typeface="Cambria Math" panose="02040503050406030204" pitchFamily="18" charset="0"/>
                          </a:rPr>
                          <m:t>2</m:t>
                        </m:r>
                      </m:sub>
                    </m:sSub>
                    <m:r>
                      <a:rPr lang="en-US" altLang="zh-CN" sz="2000" b="0" i="1" smtClean="0">
                        <a:latin typeface="Cambria Math" panose="02040503050406030204" pitchFamily="18" charset="0"/>
                      </a:rPr>
                      <m:t>,…</m:t>
                    </m:r>
                    <m:sSub>
                      <m:sSubPr>
                        <m:ctrlPr>
                          <a:rPr lang="en-US" altLang="zh-CN" sz="2000" i="1">
                            <a:latin typeface="Cambria Math"/>
                          </a:rPr>
                        </m:ctrlPr>
                      </m:sSubPr>
                      <m:e>
                        <m:r>
                          <a:rPr lang="en-US" altLang="zh-CN" sz="2000" i="1">
                            <a:latin typeface="Cambria Math" panose="02040503050406030204" pitchFamily="18" charset="0"/>
                          </a:rPr>
                          <m:t>𝑒</m:t>
                        </m:r>
                      </m:e>
                      <m:sub>
                        <m:r>
                          <a:rPr lang="en-US" altLang="zh-CN" sz="2000" b="0" i="1" smtClean="0">
                            <a:latin typeface="Cambria Math" panose="02040503050406030204" pitchFamily="18" charset="0"/>
                          </a:rPr>
                          <m:t>𝑛</m:t>
                        </m:r>
                      </m:sub>
                    </m:sSub>
                    <m:r>
                      <a:rPr lang="en-US" altLang="zh-CN" sz="2000" b="0" i="1" smtClean="0">
                        <a:latin typeface="Cambria Math" panose="02040503050406030204" pitchFamily="18" charset="0"/>
                      </a:rPr>
                      <m:t>)</m:t>
                    </m:r>
                  </m:oMath>
                </a14:m>
                <a:r>
                  <a:rPr lang="en-US" altLang="zh-CN" sz="2000" dirty="0" smtClean="0">
                    <a:latin typeface="田氏保钓体简" panose="02010800040101010101" pitchFamily="2" charset="-122"/>
                    <a:ea typeface="田氏保钓体简" panose="02010800040101010101" pitchFamily="2" charset="-122"/>
                  </a:rPr>
                  <a:t>.</a:t>
                </a:r>
              </a:p>
              <a:p>
                <a:pPr indent="457200" algn="just"/>
                <a:r>
                  <a:rPr lang="zh-CN" altLang="en-US" sz="2000" dirty="0" smtClean="0">
                    <a:latin typeface="田氏保钓体简" panose="02010800040101010101" pitchFamily="2" charset="-122"/>
                    <a:ea typeface="田氏保钓体简" panose="02010800040101010101" pitchFamily="2" charset="-122"/>
                  </a:rPr>
                  <a:t>因此我们前面需要</a:t>
                </a:r>
                <a:r>
                  <a:rPr lang="zh-CN" altLang="en-US" sz="2000" dirty="0">
                    <a:latin typeface="田氏保钓体简" panose="02010800040101010101" pitchFamily="2" charset="-122"/>
                    <a:ea typeface="田氏保钓体简" panose="02010800040101010101" pitchFamily="2" charset="-122"/>
                  </a:rPr>
                  <a:t>的矩阵</a:t>
                </a:r>
                <a14:m>
                  <m:oMath xmlns:m="http://schemas.openxmlformats.org/officeDocument/2006/math">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sSup>
                      <m:sSupPr>
                        <m:ctrlPr>
                          <a:rPr lang="en-US" altLang="zh-CN" sz="2000" b="0" i="1" smtClean="0">
                            <a:latin typeface="Cambria Math"/>
                          </a:rPr>
                        </m:ctrlPr>
                      </m:sSupPr>
                      <m:e>
                        <m:r>
                          <a:rPr lang="en-US" altLang="zh-CN" sz="2000" b="0" i="1" smtClean="0">
                            <a:latin typeface="Cambria Math" panose="02040503050406030204" pitchFamily="18" charset="0"/>
                          </a:rPr>
                          <m:t>𝐸</m:t>
                        </m:r>
                      </m:e>
                      <m:sup>
                        <m:r>
                          <a:rPr lang="en-US" altLang="zh-CN" sz="2000" b="0" i="1" smtClean="0">
                            <a:latin typeface="Cambria Math" panose="02040503050406030204" pitchFamily="18" charset="0"/>
                          </a:rPr>
                          <m:t>𝑇</m:t>
                        </m:r>
                      </m:sup>
                    </m:sSup>
                  </m:oMath>
                </a14:m>
                <a:endParaRPr lang="zh-CN" altLang="en-US" sz="2000" b="1" dirty="0" smtClean="0">
                  <a:solidFill>
                    <a:schemeClr val="accent1">
                      <a:lumMod val="50000"/>
                    </a:schemeClr>
                  </a:solidFill>
                  <a:latin typeface="田氏保钓体简" panose="02010800040101010101" pitchFamily="2" charset="-122"/>
                  <a:ea typeface="田氏保钓体简" panose="02010800040101010101" pitchFamily="2" charset="-122"/>
                  <a:sym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683894" y="5445224"/>
                <a:ext cx="7390765" cy="707886"/>
              </a:xfrm>
              <a:prstGeom prst="rect">
                <a:avLst/>
              </a:prstGeom>
              <a:blipFill rotWithShape="1">
                <a:blip r:embed="rId4"/>
                <a:stretch>
                  <a:fillRect t="-6034" b="-12931"/>
                </a:stretch>
              </a:blipFill>
            </p:spPr>
            <p:txBody>
              <a:bodyPr/>
              <a:lstStyle/>
              <a:p>
                <a:r>
                  <a:rPr lang="zh-CN" altLang="en-US">
                    <a:noFill/>
                  </a:rPr>
                  <a:t> </a:t>
                </a:r>
              </a:p>
            </p:txBody>
          </p:sp>
        </mc:Fallback>
      </mc:AlternateContent>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43808" y="3992921"/>
            <a:ext cx="3349357" cy="1308287"/>
          </a:xfrm>
          <a:prstGeom prst="rect">
            <a:avLst/>
          </a:prstGeom>
        </p:spPr>
      </p:pic>
      <p:sp>
        <p:nvSpPr>
          <p:cNvPr id="8" name="文本框 8"/>
          <p:cNvSpPr txBox="1"/>
          <p:nvPr/>
        </p:nvSpPr>
        <p:spPr>
          <a:xfrm>
            <a:off x="1331640" y="1052736"/>
            <a:ext cx="3085465" cy="646331"/>
          </a:xfrm>
          <a:prstGeom prst="rect">
            <a:avLst/>
          </a:prstGeom>
          <a:noFill/>
        </p:spPr>
        <p:txBody>
          <a:bodyPr wrap="square" rtlCol="0">
            <a:spAutoFit/>
          </a:bodyPr>
          <a:lstStyle/>
          <a:p>
            <a:r>
              <a:rPr lang="en-US" altLang="zh-CN" sz="3200" dirty="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a:solidFill>
                  <a:srgbClr val="000000"/>
                </a:solidFill>
                <a:latin typeface="Tahoma" pitchFamily="34" charset="0"/>
                <a:ea typeface="方正启体简体" pitchFamily="65" charset="-122"/>
                <a:sym typeface="+mn-ea"/>
              </a:rPr>
              <a:t>推导</a:t>
            </a:r>
          </a:p>
        </p:txBody>
      </p:sp>
      <p:sp>
        <p:nvSpPr>
          <p:cNvPr id="3" name="灯片编号占位符 2"/>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59</a:t>
            </a:fld>
            <a:endParaRPr lang="en-US" altLang="zh-CN">
              <a:solidFill>
                <a:srgbClr val="000000"/>
              </a:solidFill>
            </a:endParaRPr>
          </a:p>
        </p:txBody>
      </p:sp>
    </p:spTree>
    <p:extLst>
      <p:ext uri="{BB962C8B-B14F-4D97-AF65-F5344CB8AC3E}">
        <p14:creationId xmlns:p14="http://schemas.microsoft.com/office/powerpoint/2010/main" val="28851704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smtClean="0">
                <a:solidFill>
                  <a:srgbClr val="000000"/>
                </a:solidFill>
                <a:latin typeface="Tahoma" pitchFamily="34" charset="0"/>
                <a:ea typeface="方正启体简体" pitchFamily="65" charset="-122"/>
                <a:cs typeface="+mn-cs"/>
              </a:rPr>
              <a:t>算法描述</a:t>
            </a:r>
            <a:endParaRPr lang="zh-CN" altLang="en-US" sz="3600" kern="1200" dirty="0">
              <a:solidFill>
                <a:srgbClr val="000000"/>
              </a:solidFill>
              <a:latin typeface="Tahoma" pitchFamily="34" charset="0"/>
              <a:ea typeface="方正启体简体" pitchFamily="65" charset="-122"/>
              <a:cs typeface="+mn-cs"/>
            </a:endParaRPr>
          </a:p>
        </p:txBody>
      </p:sp>
      <p:sp>
        <p:nvSpPr>
          <p:cNvPr id="2" name="矩形 1"/>
          <p:cNvSpPr/>
          <p:nvPr/>
        </p:nvSpPr>
        <p:spPr>
          <a:xfrm>
            <a:off x="777280" y="2348880"/>
            <a:ext cx="7776864" cy="3170099"/>
          </a:xfrm>
          <a:prstGeom prst="rect">
            <a:avLst/>
          </a:prstGeom>
        </p:spPr>
        <p:txBody>
          <a:bodyPr wrap="square">
            <a:spAutoFit/>
          </a:bodyPr>
          <a:lstStyle/>
          <a:p>
            <a:r>
              <a:rPr lang="zh-CN" altLang="en-US" sz="2000" dirty="0" smtClean="0">
                <a:latin typeface="田氏保钓体简" panose="02010800040101010101" pitchFamily="2" charset="-122"/>
                <a:ea typeface="田氏保钓体简" panose="02010800040101010101" pitchFamily="2" charset="-122"/>
              </a:rPr>
              <a:t>步骤</a:t>
            </a:r>
            <a:r>
              <a:rPr lang="zh-CN" altLang="en-US" sz="2000" dirty="0">
                <a:latin typeface="田氏保钓体简" panose="02010800040101010101" pitchFamily="2" charset="-122"/>
                <a:ea typeface="田氏保钓体简" panose="02010800040101010101" pitchFamily="2" charset="-122"/>
              </a:rPr>
              <a:t>：</a:t>
            </a:r>
          </a:p>
          <a:p>
            <a:pPr marL="342900" indent="-342900">
              <a:lnSpc>
                <a:spcPct val="150000"/>
              </a:lnSpc>
              <a:buFont typeface="+mj-lt"/>
              <a:buAutoNum type="arabicPeriod"/>
            </a:pPr>
            <a:r>
              <a:rPr lang="zh-CN" altLang="en-US" sz="2000" dirty="0">
                <a:latin typeface="田氏保钓体简" panose="02010800040101010101" pitchFamily="2" charset="-122"/>
                <a:ea typeface="田氏保钓体简" panose="02010800040101010101" pitchFamily="2" charset="-122"/>
              </a:rPr>
              <a:t>     为了判断未知实例的类别，以所有已知类别的实例作为参照</a:t>
            </a:r>
          </a:p>
          <a:p>
            <a:pPr marL="342900" indent="-342900">
              <a:lnSpc>
                <a:spcPct val="150000"/>
              </a:lnSpc>
              <a:buFont typeface="+mj-lt"/>
              <a:buAutoNum type="arabicPeriod"/>
            </a:pPr>
            <a:r>
              <a:rPr lang="zh-CN" altLang="en-US" sz="2000" dirty="0">
                <a:latin typeface="田氏保钓体简" panose="02010800040101010101" pitchFamily="2" charset="-122"/>
                <a:ea typeface="田氏保钓体简" panose="02010800040101010101" pitchFamily="2" charset="-122"/>
              </a:rPr>
              <a:t>     选择参数</a:t>
            </a:r>
            <a:r>
              <a:rPr lang="en-US" altLang="zh-CN" sz="2000" dirty="0">
                <a:latin typeface="田氏保钓体简" panose="02010800040101010101" pitchFamily="2" charset="-122"/>
                <a:ea typeface="田氏保钓体简" panose="02010800040101010101" pitchFamily="2" charset="-122"/>
              </a:rPr>
              <a:t>K</a:t>
            </a:r>
          </a:p>
          <a:p>
            <a:pPr marL="342900" indent="-342900">
              <a:lnSpc>
                <a:spcPct val="150000"/>
              </a:lnSpc>
              <a:buFont typeface="+mj-lt"/>
              <a:buAutoNum type="arabicPeriod"/>
            </a:pPr>
            <a:r>
              <a:rPr lang="en-US" altLang="zh-CN" sz="2000" dirty="0">
                <a:latin typeface="田氏保钓体简" panose="02010800040101010101" pitchFamily="2" charset="-122"/>
                <a:ea typeface="田氏保钓体简" panose="02010800040101010101" pitchFamily="2" charset="-122"/>
              </a:rPr>
              <a:t>     </a:t>
            </a:r>
            <a:r>
              <a:rPr lang="zh-CN" altLang="en-US" sz="2000" dirty="0">
                <a:latin typeface="田氏保钓体简" panose="02010800040101010101" pitchFamily="2" charset="-122"/>
                <a:ea typeface="田氏保钓体简" panose="02010800040101010101" pitchFamily="2" charset="-122"/>
              </a:rPr>
              <a:t>计算未知实例与所有已知实例的距离</a:t>
            </a:r>
          </a:p>
          <a:p>
            <a:pPr marL="342900" indent="-342900">
              <a:lnSpc>
                <a:spcPct val="150000"/>
              </a:lnSpc>
              <a:buFont typeface="+mj-lt"/>
              <a:buAutoNum type="arabicPeriod"/>
            </a:pPr>
            <a:r>
              <a:rPr lang="zh-CN" altLang="en-US" sz="2000" dirty="0">
                <a:latin typeface="田氏保钓体简" panose="02010800040101010101" pitchFamily="2" charset="-122"/>
                <a:ea typeface="田氏保钓体简" panose="02010800040101010101" pitchFamily="2" charset="-122"/>
              </a:rPr>
              <a:t>     选择最近</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个已知实例</a:t>
            </a:r>
          </a:p>
          <a:p>
            <a:pPr marL="342900" indent="-342900">
              <a:lnSpc>
                <a:spcPct val="150000"/>
              </a:lnSpc>
              <a:buFont typeface="+mj-lt"/>
              <a:buAutoNum type="arabicPeriod"/>
            </a:pPr>
            <a:r>
              <a:rPr lang="zh-CN" altLang="en-US" sz="2000" dirty="0">
                <a:latin typeface="田氏保钓体简" panose="02010800040101010101" pitchFamily="2" charset="-122"/>
                <a:ea typeface="田氏保钓体简" panose="02010800040101010101" pitchFamily="2" charset="-122"/>
              </a:rPr>
              <a:t>     根据少数服从多数的投票法则</a:t>
            </a:r>
            <a:r>
              <a:rPr lang="en-US" altLang="zh-CN" sz="2000" dirty="0">
                <a:latin typeface="田氏保钓体简" panose="02010800040101010101" pitchFamily="2" charset="-122"/>
                <a:ea typeface="田氏保钓体简" panose="02010800040101010101" pitchFamily="2" charset="-122"/>
              </a:rPr>
              <a:t>(majority-voting)</a:t>
            </a:r>
            <a:r>
              <a:rPr lang="zh-CN" altLang="en-US" sz="2000" dirty="0">
                <a:latin typeface="田氏保钓体简" panose="02010800040101010101" pitchFamily="2" charset="-122"/>
                <a:ea typeface="田氏保钓体简" panose="02010800040101010101" pitchFamily="2" charset="-122"/>
              </a:rPr>
              <a:t>，让未知</a:t>
            </a:r>
            <a:r>
              <a:rPr lang="zh-CN" altLang="en-US" sz="2000" dirty="0" smtClean="0">
                <a:latin typeface="田氏保钓体简" panose="02010800040101010101" pitchFamily="2" charset="-122"/>
                <a:ea typeface="田氏保钓体简" panose="02010800040101010101" pitchFamily="2" charset="-122"/>
              </a:rPr>
              <a:t>实例 </a:t>
            </a:r>
            <a:endParaRPr lang="en-US" altLang="zh-CN" sz="2000" dirty="0" smtClean="0">
              <a:latin typeface="田氏保钓体简" panose="02010800040101010101" pitchFamily="2" charset="-122"/>
              <a:ea typeface="田氏保钓体简" panose="02010800040101010101" pitchFamily="2" charset="-122"/>
            </a:endParaRPr>
          </a:p>
          <a:p>
            <a:pPr>
              <a:lnSpc>
                <a:spcPct val="150000"/>
              </a:lnSpc>
            </a:pPr>
            <a:r>
              <a:rPr lang="en-US" altLang="zh-CN" sz="2000" dirty="0">
                <a:latin typeface="田氏保钓体简" panose="02010800040101010101" pitchFamily="2" charset="-122"/>
                <a:ea typeface="田氏保钓体简" panose="02010800040101010101" pitchFamily="2" charset="-122"/>
              </a:rPr>
              <a:t> </a:t>
            </a:r>
            <a:r>
              <a:rPr lang="en-US" altLang="zh-CN" sz="2000" dirty="0" smtClean="0">
                <a:latin typeface="田氏保钓体简" panose="02010800040101010101" pitchFamily="2" charset="-122"/>
                <a:ea typeface="田氏保钓体简" panose="02010800040101010101" pitchFamily="2" charset="-122"/>
              </a:rPr>
              <a:t>          </a:t>
            </a:r>
            <a:r>
              <a:rPr lang="zh-CN" altLang="en-US" sz="2000" dirty="0" smtClean="0">
                <a:latin typeface="田氏保钓体简" panose="02010800040101010101" pitchFamily="2" charset="-122"/>
                <a:ea typeface="田氏保钓体简" panose="02010800040101010101" pitchFamily="2" charset="-122"/>
              </a:rPr>
              <a:t>归类</a:t>
            </a:r>
            <a:r>
              <a:rPr lang="zh-CN" altLang="en-US" sz="2000" dirty="0">
                <a:latin typeface="田氏保钓体简" panose="02010800040101010101" pitchFamily="2" charset="-122"/>
                <a:ea typeface="田氏保钓体简" panose="02010800040101010101" pitchFamily="2" charset="-122"/>
              </a:rPr>
              <a:t>为</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个最邻近样本中最多数的类别</a:t>
            </a:r>
          </a:p>
        </p:txBody>
      </p:sp>
    </p:spTree>
    <p:extLst>
      <p:ext uri="{BB962C8B-B14F-4D97-AF65-F5344CB8AC3E}">
        <p14:creationId xmlns:p14="http://schemas.microsoft.com/office/powerpoint/2010/main" val="20579996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文本框 5"/>
              <p:cNvSpPr txBox="1"/>
              <p:nvPr/>
            </p:nvSpPr>
            <p:spPr>
              <a:xfrm>
                <a:off x="827584" y="2204864"/>
                <a:ext cx="7390765" cy="3949799"/>
              </a:xfrm>
              <a:prstGeom prst="rect">
                <a:avLst/>
              </a:prstGeom>
              <a:noFill/>
            </p:spPr>
            <p:txBody>
              <a:bodyPr wrap="square" rtlCol="0">
                <a:spAutoFit/>
              </a:bodyPr>
              <a:lstStyle/>
              <a:p>
                <a:r>
                  <a:rPr lang="zh-CN" altLang="en-US" sz="2400" dirty="0" smtClean="0">
                    <a:latin typeface="田氏保钓体简" panose="02010800040101010101" pitchFamily="2" charset="-122"/>
                    <a:ea typeface="田氏保钓体简" panose="02010800040101010101" pitchFamily="2" charset="-122"/>
                  </a:rPr>
                  <a:t>步骤</a:t>
                </a:r>
                <a:r>
                  <a:rPr lang="zh-CN" altLang="en-US" sz="2400" dirty="0">
                    <a:latin typeface="田氏保钓体简" panose="02010800040101010101" pitchFamily="2" charset="-122"/>
                    <a:ea typeface="田氏保钓体简" panose="02010800040101010101" pitchFamily="2" charset="-122"/>
                  </a:rPr>
                  <a:t>：</a:t>
                </a:r>
              </a:p>
              <a:p>
                <a:r>
                  <a:rPr lang="zh-CN" altLang="en-US" sz="2400" dirty="0">
                    <a:latin typeface="田氏保钓体简" panose="02010800040101010101" pitchFamily="2" charset="-122"/>
                    <a:ea typeface="田氏保钓体简" panose="02010800040101010101" pitchFamily="2" charset="-122"/>
                  </a:rPr>
                  <a:t>设有</a:t>
                </a:r>
                <a:r>
                  <a:rPr lang="en-US" altLang="zh-CN" sz="2400" dirty="0">
                    <a:latin typeface="田氏保钓体简" panose="02010800040101010101" pitchFamily="2" charset="-122"/>
                    <a:ea typeface="田氏保钓体简" panose="02010800040101010101" pitchFamily="2" charset="-122"/>
                  </a:rPr>
                  <a:t>m</a:t>
                </a:r>
                <a:r>
                  <a:rPr lang="zh-CN" altLang="en-US" sz="2400" dirty="0">
                    <a:latin typeface="田氏保钓体简" panose="02010800040101010101" pitchFamily="2" charset="-122"/>
                    <a:ea typeface="田氏保钓体简" panose="02010800040101010101" pitchFamily="2" charset="-122"/>
                  </a:rPr>
                  <a:t>条</a:t>
                </a:r>
                <a:r>
                  <a:rPr lang="en-US" altLang="zh-CN" sz="2400" dirty="0">
                    <a:latin typeface="田氏保钓体简" panose="02010800040101010101" pitchFamily="2" charset="-122"/>
                    <a:ea typeface="田氏保钓体简" panose="02010800040101010101" pitchFamily="2" charset="-122"/>
                  </a:rPr>
                  <a:t>n</a:t>
                </a:r>
                <a:r>
                  <a:rPr lang="zh-CN" altLang="en-US" sz="2400" dirty="0">
                    <a:latin typeface="田氏保钓体简" panose="02010800040101010101" pitchFamily="2" charset="-122"/>
                    <a:ea typeface="田氏保钓体简" panose="02010800040101010101" pitchFamily="2" charset="-122"/>
                  </a:rPr>
                  <a:t>维数据。</a:t>
                </a:r>
              </a:p>
              <a:p>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）将原始数据按列组成</a:t>
                </a:r>
                <a:r>
                  <a:rPr lang="en-US" altLang="zh-CN" sz="2400" dirty="0">
                    <a:latin typeface="田氏保钓体简" panose="02010800040101010101" pitchFamily="2" charset="-122"/>
                    <a:ea typeface="田氏保钓体简" panose="02010800040101010101" pitchFamily="2" charset="-122"/>
                  </a:rPr>
                  <a:t>n</a:t>
                </a:r>
                <a:r>
                  <a:rPr lang="zh-CN" altLang="en-US" sz="2400" dirty="0">
                    <a:latin typeface="田氏保钓体简" panose="02010800040101010101" pitchFamily="2" charset="-122"/>
                    <a:ea typeface="田氏保钓体简" panose="02010800040101010101" pitchFamily="2" charset="-122"/>
                  </a:rPr>
                  <a:t>行</a:t>
                </a:r>
                <a:r>
                  <a:rPr lang="en-US" altLang="zh-CN" sz="2400" dirty="0">
                    <a:latin typeface="田氏保钓体简" panose="02010800040101010101" pitchFamily="2" charset="-122"/>
                    <a:ea typeface="田氏保钓体简" panose="02010800040101010101" pitchFamily="2" charset="-122"/>
                  </a:rPr>
                  <a:t>m</a:t>
                </a:r>
                <a:r>
                  <a:rPr lang="zh-CN" altLang="en-US" sz="2400" dirty="0">
                    <a:latin typeface="田氏保钓体简" panose="02010800040101010101" pitchFamily="2" charset="-122"/>
                    <a:ea typeface="田氏保钓体简" panose="02010800040101010101" pitchFamily="2" charset="-122"/>
                  </a:rPr>
                  <a:t>列矩阵</a:t>
                </a:r>
                <a:r>
                  <a:rPr lang="en-US" altLang="zh-CN" sz="2400" dirty="0">
                    <a:latin typeface="田氏保钓体简" panose="02010800040101010101" pitchFamily="2" charset="-122"/>
                    <a:ea typeface="田氏保钓体简" panose="02010800040101010101" pitchFamily="2" charset="-122"/>
                  </a:rPr>
                  <a:t>X</a:t>
                </a:r>
              </a:p>
              <a:p>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）将</a:t>
                </a:r>
                <a:r>
                  <a:rPr lang="en-US" altLang="zh-CN" sz="2400" dirty="0">
                    <a:latin typeface="田氏保钓体简" panose="02010800040101010101" pitchFamily="2" charset="-122"/>
                    <a:ea typeface="田氏保钓体简" panose="02010800040101010101" pitchFamily="2" charset="-122"/>
                  </a:rPr>
                  <a:t>X</a:t>
                </a:r>
                <a:r>
                  <a:rPr lang="zh-CN" altLang="en-US" sz="2400" dirty="0">
                    <a:latin typeface="田氏保钓体简" panose="02010800040101010101" pitchFamily="2" charset="-122"/>
                    <a:ea typeface="田氏保钓体简" panose="02010800040101010101" pitchFamily="2" charset="-122"/>
                  </a:rPr>
                  <a:t>的每一行（代表一个属性字段）进行零均值化，即减去这一行的均值</a:t>
                </a:r>
              </a:p>
              <a:p>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）求出协方差矩阵</a:t>
                </a:r>
                <a14:m>
                  <m:oMath xmlns:m="http://schemas.openxmlformats.org/officeDocument/2006/math">
                    <m:r>
                      <a:rPr lang="en-US" altLang="zh-CN" sz="2400" b="1" i="1">
                        <a:latin typeface="Cambria Math" panose="02040503050406030204" pitchFamily="18" charset="0"/>
                      </a:rPr>
                      <m:t>𝑪</m:t>
                    </m:r>
                    <m:r>
                      <a:rPr lang="en-US" altLang="zh-CN" sz="2400" b="1" i="1">
                        <a:latin typeface="Cambria Math" panose="02040503050406030204" pitchFamily="18" charset="0"/>
                      </a:rPr>
                      <m:t>=</m:t>
                    </m:r>
                    <m:f>
                      <m:fPr>
                        <m:ctrlPr>
                          <a:rPr lang="en-US" altLang="zh-CN" sz="2400" b="1" i="1">
                            <a:latin typeface="Cambria Math"/>
                          </a:rPr>
                        </m:ctrlPr>
                      </m:fPr>
                      <m:num>
                        <m:r>
                          <a:rPr lang="en-US" altLang="zh-CN" sz="2400" b="1" i="1">
                            <a:latin typeface="Cambria Math" panose="02040503050406030204" pitchFamily="18" charset="0"/>
                          </a:rPr>
                          <m:t>𝟏</m:t>
                        </m:r>
                      </m:num>
                      <m:den>
                        <m:r>
                          <a:rPr lang="en-US" altLang="zh-CN" sz="2400" b="1" i="1">
                            <a:latin typeface="Cambria Math" panose="02040503050406030204" pitchFamily="18" charset="0"/>
                          </a:rPr>
                          <m:t>𝒎</m:t>
                        </m:r>
                      </m:den>
                    </m:f>
                    <m:r>
                      <a:rPr lang="en-US" altLang="zh-CN" sz="2400" b="1" i="1">
                        <a:latin typeface="Cambria Math" panose="02040503050406030204" pitchFamily="18" charset="0"/>
                      </a:rPr>
                      <m:t>𝑿</m:t>
                    </m:r>
                    <m:sSup>
                      <m:sSupPr>
                        <m:ctrlPr>
                          <a:rPr lang="en-US" altLang="zh-CN" sz="2400" b="1" i="1">
                            <a:latin typeface="Cambria Math"/>
                          </a:rPr>
                        </m:ctrlPr>
                      </m:sSupPr>
                      <m:e>
                        <m:r>
                          <a:rPr lang="en-US" altLang="zh-CN" sz="2400" b="1" i="1">
                            <a:latin typeface="Cambria Math" panose="02040503050406030204" pitchFamily="18" charset="0"/>
                          </a:rPr>
                          <m:t>𝑿</m:t>
                        </m:r>
                      </m:e>
                      <m:sup>
                        <m:r>
                          <a:rPr lang="en-US" altLang="zh-CN" sz="2400" b="1" i="1">
                            <a:latin typeface="Cambria Math" panose="02040503050406030204" pitchFamily="18" charset="0"/>
                          </a:rPr>
                          <m:t>𝑻</m:t>
                        </m:r>
                      </m:sup>
                    </m:sSup>
                  </m:oMath>
                </a14:m>
                <a:endParaRPr lang="en-US" altLang="zh-CN" sz="2400" dirty="0" smtClean="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）求出协方差矩阵的特征值及对应的特征向量</a:t>
                </a:r>
              </a:p>
              <a:p>
                <a:r>
                  <a:rPr lang="en-US" altLang="zh-CN" sz="2400" dirty="0">
                    <a:latin typeface="田氏保钓体简" panose="02010800040101010101" pitchFamily="2" charset="-122"/>
                    <a:ea typeface="田氏保钓体简" panose="02010800040101010101" pitchFamily="2" charset="-122"/>
                  </a:rPr>
                  <a:t>5</a:t>
                </a:r>
                <a:r>
                  <a:rPr lang="zh-CN" altLang="en-US" sz="2400" dirty="0">
                    <a:latin typeface="田氏保钓体简" panose="02010800040101010101" pitchFamily="2" charset="-122"/>
                    <a:ea typeface="田氏保钓体简" panose="02010800040101010101" pitchFamily="2" charset="-122"/>
                  </a:rPr>
                  <a:t>）将特征向量按对应特征值大小从上到下按行排列成矩阵，取前</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行组成矩阵</a:t>
                </a:r>
                <a:r>
                  <a:rPr lang="en-US" altLang="zh-CN" sz="2400" dirty="0">
                    <a:latin typeface="田氏保钓体简" panose="02010800040101010101" pitchFamily="2" charset="-122"/>
                    <a:ea typeface="田氏保钓体简" panose="02010800040101010101" pitchFamily="2" charset="-122"/>
                  </a:rPr>
                  <a:t>P</a:t>
                </a:r>
              </a:p>
              <a:p>
                <a:r>
                  <a:rPr lang="en-US" altLang="zh-CN" sz="2400" dirty="0" smtClean="0">
                    <a:latin typeface="田氏保钓体简" panose="02010800040101010101" pitchFamily="2" charset="-122"/>
                    <a:ea typeface="田氏保钓体简" panose="02010800040101010101" pitchFamily="2" charset="-122"/>
                  </a:rPr>
                  <a:t>6</a:t>
                </a:r>
                <a:r>
                  <a:rPr lang="zh-CN" altLang="en-US" sz="2400" dirty="0" smtClean="0">
                    <a:latin typeface="田氏保钓体简" panose="02010800040101010101" pitchFamily="2" charset="-122"/>
                    <a:ea typeface="田氏保钓体简" panose="02010800040101010101" pitchFamily="2" charset="-122"/>
                  </a:rPr>
                  <a:t>）</a:t>
                </a:r>
                <a14:m>
                  <m:oMath xmlns:m="http://schemas.openxmlformats.org/officeDocument/2006/math">
                    <m:r>
                      <a:rPr lang="en-US" altLang="zh-CN" sz="2400" b="0" i="1" smtClean="0">
                        <a:latin typeface="Cambria Math" panose="02040503050406030204" pitchFamily="18" charset="0"/>
                      </a:rPr>
                      <m:t>𝑌</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𝑃𝑋</m:t>
                    </m:r>
                    <m:r>
                      <m:rPr>
                        <m:nor/>
                      </m:rPr>
                      <a:rPr lang="zh-CN" altLang="en-US" sz="2400">
                        <a:latin typeface="田氏保钓体简" panose="02010800040101010101" pitchFamily="2" charset="-122"/>
                        <a:ea typeface="田氏保钓体简" panose="02010800040101010101" pitchFamily="2" charset="-122"/>
                      </a:rPr>
                      <m:t>即为降维到</m:t>
                    </m:r>
                    <m:r>
                      <m:rPr>
                        <m:nor/>
                      </m:rPr>
                      <a:rPr lang="en-US" altLang="zh-CN" sz="2400">
                        <a:latin typeface="田氏保钓体简" panose="02010800040101010101" pitchFamily="2" charset="-122"/>
                        <a:ea typeface="田氏保钓体简" panose="02010800040101010101" pitchFamily="2" charset="-122"/>
                      </a:rPr>
                      <m:t>k</m:t>
                    </m:r>
                    <m:r>
                      <m:rPr>
                        <m:nor/>
                      </m:rPr>
                      <a:rPr lang="zh-CN" altLang="en-US" sz="2400">
                        <a:latin typeface="田氏保钓体简" panose="02010800040101010101" pitchFamily="2" charset="-122"/>
                        <a:ea typeface="田氏保钓体简" panose="02010800040101010101" pitchFamily="2" charset="-122"/>
                      </a:rPr>
                      <m:t>维后的数据</m:t>
                    </m:r>
                  </m:oMath>
                </a14:m>
                <a:endParaRPr lang="zh-CN" altLang="en-US" sz="2400" dirty="0">
                  <a:latin typeface="田氏保钓体简" panose="02010800040101010101" pitchFamily="2" charset="-122"/>
                  <a:ea typeface="田氏保钓体简" panose="02010800040101010101" pitchFamily="2"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827584" y="2204864"/>
                <a:ext cx="7390765" cy="3949799"/>
              </a:xfrm>
              <a:prstGeom prst="rect">
                <a:avLst/>
              </a:prstGeom>
              <a:blipFill rotWithShape="1">
                <a:blip r:embed="rId3"/>
                <a:stretch>
                  <a:fillRect l="-1320" t="-1235" r="-3713" b="-2160"/>
                </a:stretch>
              </a:blipFill>
            </p:spPr>
            <p:txBody>
              <a:bodyPr/>
              <a:lstStyle/>
              <a:p>
                <a:r>
                  <a:rPr lang="zh-CN" altLang="en-US">
                    <a:noFill/>
                  </a:rPr>
                  <a:t> </a:t>
                </a:r>
              </a:p>
            </p:txBody>
          </p:sp>
        </mc:Fallback>
      </mc:AlternateContent>
      <p:sp>
        <p:nvSpPr>
          <p:cNvPr id="5" name="文本框 8"/>
          <p:cNvSpPr txBox="1"/>
          <p:nvPr/>
        </p:nvSpPr>
        <p:spPr>
          <a:xfrm>
            <a:off x="1331640" y="1126485"/>
            <a:ext cx="4536504" cy="646331"/>
          </a:xfrm>
          <a:prstGeom prst="rect">
            <a:avLst/>
          </a:prstGeom>
          <a:noFill/>
        </p:spPr>
        <p:txBody>
          <a:bodyPr wrap="square" rtlCol="0">
            <a:spAutoFit/>
          </a:bodyPr>
          <a:lstStyle/>
          <a:p>
            <a:r>
              <a:rPr lang="en-US" altLang="zh-CN" sz="3200" dirty="0" smtClean="0">
                <a:solidFill>
                  <a:srgbClr val="000000"/>
                </a:solidFill>
                <a:latin typeface="田氏保钓体简" panose="02010800040101010101" pitchFamily="2" charset="-122"/>
                <a:ea typeface="田氏保钓体简" panose="02010800040101010101" pitchFamily="2" charset="-122"/>
                <a:sym typeface="+mn-ea"/>
              </a:rPr>
              <a:t>PCA</a:t>
            </a:r>
            <a:r>
              <a:rPr lang="zh-CN" altLang="en-US" sz="3600" dirty="0" smtClean="0">
                <a:solidFill>
                  <a:srgbClr val="000000"/>
                </a:solidFill>
                <a:latin typeface="Tahoma" pitchFamily="34" charset="0"/>
                <a:ea typeface="方正启体简体" pitchFamily="65" charset="-122"/>
                <a:sym typeface="+mn-ea"/>
              </a:rPr>
              <a:t>的</a:t>
            </a:r>
            <a:r>
              <a:rPr lang="zh-CN" altLang="en-US" sz="3600" dirty="0">
                <a:solidFill>
                  <a:srgbClr val="000000"/>
                </a:solidFill>
                <a:latin typeface="Tahoma" pitchFamily="34" charset="0"/>
                <a:ea typeface="方正启体简体" pitchFamily="65" charset="-122"/>
                <a:sym typeface="+mn-ea"/>
              </a:rPr>
              <a:t>算法</a:t>
            </a:r>
            <a:r>
              <a:rPr lang="zh-CN" altLang="en-US" sz="3600" dirty="0" smtClean="0">
                <a:solidFill>
                  <a:srgbClr val="000000"/>
                </a:solidFill>
                <a:latin typeface="Tahoma" pitchFamily="34" charset="0"/>
                <a:ea typeface="方正启体简体" pitchFamily="65" charset="-122"/>
                <a:sym typeface="+mn-ea"/>
              </a:rPr>
              <a:t>流程</a:t>
            </a:r>
            <a:endParaRPr lang="zh-CN" altLang="en-US" sz="3600" dirty="0">
              <a:solidFill>
                <a:srgbClr val="000000"/>
              </a:solidFill>
              <a:latin typeface="Tahoma" pitchFamily="34" charset="0"/>
              <a:ea typeface="方正启体简体" pitchFamily="65" charset="-122"/>
              <a:sym typeface="+mn-ea"/>
            </a:endParaRPr>
          </a:p>
        </p:txBody>
      </p:sp>
      <p:sp>
        <p:nvSpPr>
          <p:cNvPr id="3" name="灯片编号占位符 2"/>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60</a:t>
            </a:fld>
            <a:endParaRPr lang="en-US" altLang="zh-CN">
              <a:solidFill>
                <a:srgbClr val="000000"/>
              </a:solidFill>
            </a:endParaRPr>
          </a:p>
        </p:txBody>
      </p:sp>
    </p:spTree>
    <p:extLst>
      <p:ext uri="{BB962C8B-B14F-4D97-AF65-F5344CB8AC3E}">
        <p14:creationId xmlns:p14="http://schemas.microsoft.com/office/powerpoint/2010/main" val="16834629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259632" y="1124744"/>
            <a:ext cx="3085465" cy="646331"/>
          </a:xfrm>
          <a:prstGeom prst="rect">
            <a:avLst/>
          </a:prstGeom>
          <a:noFill/>
        </p:spPr>
        <p:txBody>
          <a:bodyPr wrap="square" rtlCol="0">
            <a:spAutoFit/>
          </a:bodyPr>
          <a:lstStyle/>
          <a:p>
            <a:r>
              <a:rPr lang="zh-CN" altLang="en-US" sz="3600" dirty="0">
                <a:solidFill>
                  <a:srgbClr val="000000"/>
                </a:solidFill>
                <a:latin typeface="Tahoma" pitchFamily="34" charset="0"/>
                <a:ea typeface="方正启体简体" pitchFamily="65" charset="-122"/>
                <a:sym typeface="+mn-ea"/>
              </a:rPr>
              <a:t>实例分析</a:t>
            </a:r>
          </a:p>
        </p:txBody>
      </p:sp>
      <p:sp>
        <p:nvSpPr>
          <p:cNvPr id="6" name="文本框 5"/>
          <p:cNvSpPr txBox="1"/>
          <p:nvPr/>
        </p:nvSpPr>
        <p:spPr>
          <a:xfrm>
            <a:off x="755576" y="2276872"/>
            <a:ext cx="7390765" cy="400110"/>
          </a:xfrm>
          <a:prstGeom prst="rect">
            <a:avLst/>
          </a:prstGeom>
          <a:noFill/>
        </p:spPr>
        <p:txBody>
          <a:bodyPr wrap="square" rtlCol="0">
            <a:spAutoFit/>
          </a:bodyPr>
          <a:lstStyle/>
          <a:p>
            <a:r>
              <a:rPr lang="zh-CN" altLang="en-US" sz="2000" dirty="0" smtClean="0">
                <a:latin typeface="田氏保钓体简" panose="02010800040101010101" pitchFamily="2" charset="-122"/>
                <a:ea typeface="田氏保钓体简" panose="02010800040101010101" pitchFamily="2" charset="-122"/>
              </a:rPr>
              <a:t>以之前的数据为</a:t>
            </a:r>
            <a:r>
              <a:rPr lang="zh-CN" altLang="en-US" sz="2000" dirty="0">
                <a:latin typeface="田氏保钓体简" panose="02010800040101010101" pitchFamily="2" charset="-122"/>
                <a:ea typeface="田氏保钓体简" panose="02010800040101010101" pitchFamily="2" charset="-122"/>
              </a:rPr>
              <a:t>例</a:t>
            </a:r>
            <a:r>
              <a:rPr lang="zh-CN" altLang="en-US" sz="2000" dirty="0" smtClean="0">
                <a:latin typeface="田氏保钓体简" panose="02010800040101010101" pitchFamily="2" charset="-122"/>
                <a:ea typeface="田氏保钓体简" panose="02010800040101010101" pitchFamily="2" charset="-122"/>
              </a:rPr>
              <a:t>，用</a:t>
            </a:r>
            <a:r>
              <a:rPr lang="en-US" altLang="zh-CN" sz="2000" dirty="0">
                <a:latin typeface="田氏保钓体简" panose="02010800040101010101" pitchFamily="2" charset="-122"/>
                <a:ea typeface="田氏保钓体简" panose="02010800040101010101" pitchFamily="2" charset="-122"/>
              </a:rPr>
              <a:t>PCA</a:t>
            </a:r>
            <a:r>
              <a:rPr lang="zh-CN" altLang="en-US" sz="2000" dirty="0">
                <a:latin typeface="田氏保钓体简" panose="02010800040101010101" pitchFamily="2" charset="-122"/>
                <a:ea typeface="田氏保钓体简" panose="02010800040101010101" pitchFamily="2" charset="-122"/>
              </a:rPr>
              <a:t>方法将这组二维数据其降到一维。</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746" y="2852936"/>
            <a:ext cx="6353606" cy="1572538"/>
          </a:xfrm>
          <a:prstGeom prst="rect">
            <a:avLst/>
          </a:prstGeom>
        </p:spPr>
      </p:pic>
      <p:sp>
        <p:nvSpPr>
          <p:cNvPr id="7" name="文本框 6"/>
          <p:cNvSpPr txBox="1"/>
          <p:nvPr/>
        </p:nvSpPr>
        <p:spPr>
          <a:xfrm>
            <a:off x="853643" y="4469050"/>
            <a:ext cx="7390765" cy="400110"/>
          </a:xfrm>
          <a:prstGeom prst="rect">
            <a:avLst/>
          </a:prstGeom>
          <a:noFill/>
        </p:spPr>
        <p:txBody>
          <a:bodyPr wrap="square" rtlCol="0">
            <a:spAutoFit/>
          </a:bodyPr>
          <a:lstStyle/>
          <a:p>
            <a:r>
              <a:rPr lang="zh-CN" altLang="en-US" sz="2000" dirty="0" smtClean="0">
                <a:latin typeface="田氏保钓体简" panose="02010800040101010101" pitchFamily="2" charset="-122"/>
                <a:ea typeface="田氏保钓体简" panose="02010800040101010101" pitchFamily="2" charset="-122"/>
              </a:rPr>
              <a:t>计算该协方差矩阵的特征值和特征向量：</a:t>
            </a:r>
            <a:endParaRPr lang="zh-CN" altLang="en-US" sz="2000" dirty="0">
              <a:latin typeface="田氏保钓体简" panose="02010800040101010101" pitchFamily="2" charset="-122"/>
              <a:ea typeface="田氏保钓体简" panose="02010800040101010101" pitchFamily="2"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5696" y="5085184"/>
            <a:ext cx="2257425" cy="565741"/>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968" y="4941168"/>
            <a:ext cx="2552700" cy="900408"/>
          </a:xfrm>
          <a:prstGeom prst="rect">
            <a:avLst/>
          </a:prstGeom>
        </p:spPr>
      </p:pic>
      <p:sp>
        <p:nvSpPr>
          <p:cNvPr id="10" name="灯片编号占位符 9"/>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61</a:t>
            </a:fld>
            <a:endParaRPr lang="en-US" altLang="zh-CN">
              <a:solidFill>
                <a:srgbClr val="000000"/>
              </a:solidFill>
            </a:endParaRPr>
          </a:p>
        </p:txBody>
      </p:sp>
    </p:spTree>
    <p:extLst>
      <p:ext uri="{BB962C8B-B14F-4D97-AF65-F5344CB8AC3E}">
        <p14:creationId xmlns:p14="http://schemas.microsoft.com/office/powerpoint/2010/main" val="278218861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13062" y="2652881"/>
            <a:ext cx="3085465" cy="400110"/>
          </a:xfrm>
          <a:prstGeom prst="rect">
            <a:avLst/>
          </a:prstGeom>
          <a:noFill/>
        </p:spPr>
        <p:txBody>
          <a:bodyPr wrap="square" rtlCol="0">
            <a:spAutoFit/>
          </a:bodyPr>
          <a:lstStyle/>
          <a:p>
            <a:r>
              <a:rPr lang="zh-CN" altLang="en-US" sz="2000" dirty="0" smtClean="0">
                <a:latin typeface="田氏保钓体简" panose="02010800040101010101" pitchFamily="2" charset="-122"/>
                <a:ea typeface="田氏保钓体简" panose="02010800040101010101" pitchFamily="2" charset="-122"/>
              </a:rPr>
              <a:t>将特征向量标准化：</a:t>
            </a:r>
            <a:endParaRPr lang="zh-CN" altLang="en-US" sz="2000" dirty="0">
              <a:latin typeface="田氏保钓体简" panose="02010800040101010101" pitchFamily="2" charset="-122"/>
              <a:ea typeface="田氏保钓体简" panose="02010800040101010101" pitchFamily="2" charset="-122"/>
            </a:endParaRPr>
          </a:p>
        </p:txBody>
      </p:sp>
      <p:sp>
        <p:nvSpPr>
          <p:cNvPr id="7" name="文本框 6"/>
          <p:cNvSpPr txBox="1"/>
          <p:nvPr/>
        </p:nvSpPr>
        <p:spPr>
          <a:xfrm>
            <a:off x="997659" y="5085184"/>
            <a:ext cx="7390765" cy="400110"/>
          </a:xfrm>
          <a:prstGeom prst="rect">
            <a:avLst/>
          </a:prstGeom>
          <a:noFill/>
        </p:spPr>
        <p:txBody>
          <a:bodyPr wrap="square" rtlCol="0">
            <a:spAutoFit/>
          </a:bodyPr>
          <a:lstStyle/>
          <a:p>
            <a:r>
              <a:rPr lang="zh-CN" altLang="en-US" sz="2000" dirty="0" smtClean="0">
                <a:latin typeface="田氏保钓体简" panose="02010800040101010101" pitchFamily="2" charset="-122"/>
                <a:ea typeface="田氏保钓体简" panose="02010800040101010101" pitchFamily="2" charset="-122"/>
              </a:rPr>
              <a:t>最后用</a:t>
            </a:r>
            <a:r>
              <a:rPr lang="en-US" altLang="zh-CN" sz="2000" dirty="0">
                <a:latin typeface="田氏保钓体简" panose="02010800040101010101" pitchFamily="2" charset="-122"/>
                <a:ea typeface="田氏保钓体简" panose="02010800040101010101" pitchFamily="2" charset="-122"/>
              </a:rPr>
              <a:t>P</a:t>
            </a:r>
            <a:r>
              <a:rPr lang="zh-CN" altLang="en-US" sz="2000" dirty="0">
                <a:latin typeface="田氏保钓体简" panose="02010800040101010101" pitchFamily="2" charset="-122"/>
                <a:ea typeface="田氏保钓体简" panose="02010800040101010101" pitchFamily="2" charset="-122"/>
              </a:rPr>
              <a:t>的第一行乘以数据矩阵，就得到了降维后的表示：</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0365" y="3284984"/>
            <a:ext cx="2880320" cy="859980"/>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566" y="5477281"/>
            <a:ext cx="6905810" cy="832039"/>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3968" y="1844824"/>
            <a:ext cx="3462977" cy="3255706"/>
          </a:xfrm>
          <a:prstGeom prst="rect">
            <a:avLst/>
          </a:prstGeom>
        </p:spPr>
      </p:pic>
      <p:sp>
        <p:nvSpPr>
          <p:cNvPr id="12" name="文本框 8"/>
          <p:cNvSpPr txBox="1"/>
          <p:nvPr/>
        </p:nvSpPr>
        <p:spPr>
          <a:xfrm>
            <a:off x="1259632" y="1124744"/>
            <a:ext cx="3085465" cy="646331"/>
          </a:xfrm>
          <a:prstGeom prst="rect">
            <a:avLst/>
          </a:prstGeom>
          <a:noFill/>
        </p:spPr>
        <p:txBody>
          <a:bodyPr wrap="square" rtlCol="0">
            <a:spAutoFit/>
          </a:bodyPr>
          <a:lstStyle/>
          <a:p>
            <a:r>
              <a:rPr lang="zh-CN" altLang="en-US" sz="3600" dirty="0">
                <a:solidFill>
                  <a:srgbClr val="000000"/>
                </a:solidFill>
                <a:latin typeface="Tahoma" pitchFamily="34" charset="0"/>
                <a:ea typeface="方正启体简体" pitchFamily="65" charset="-122"/>
                <a:sym typeface="+mn-ea"/>
              </a:rPr>
              <a:t>实例分析</a:t>
            </a:r>
          </a:p>
        </p:txBody>
      </p:sp>
      <p:sp>
        <p:nvSpPr>
          <p:cNvPr id="3" name="灯片编号占位符 2"/>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62</a:t>
            </a:fld>
            <a:endParaRPr lang="en-US" altLang="zh-CN">
              <a:solidFill>
                <a:srgbClr val="000000"/>
              </a:solidFill>
            </a:endParaRPr>
          </a:p>
        </p:txBody>
      </p:sp>
    </p:spTree>
    <p:extLst>
      <p:ext uri="{BB962C8B-B14F-4D97-AF65-F5344CB8AC3E}">
        <p14:creationId xmlns:p14="http://schemas.microsoft.com/office/powerpoint/2010/main" val="10869827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a:solidFill>
                  <a:srgbClr val="000000"/>
                </a:solidFill>
                <a:latin typeface="Tahoma" pitchFamily="34" charset="0"/>
                <a:ea typeface="方正启体简体" pitchFamily="65" charset="-122"/>
              </a:rPr>
              <a:t>欧氏距离</a:t>
            </a:r>
            <a:endParaRPr lang="zh-CN" altLang="en-US" sz="3600" kern="1200" dirty="0">
              <a:solidFill>
                <a:srgbClr val="000000"/>
              </a:solidFill>
              <a:latin typeface="Tahoma" pitchFamily="34" charset="0"/>
              <a:ea typeface="方正启体简体" pitchFamily="65" charset="-122"/>
              <a:cs typeface="+mn-cs"/>
            </a:endParaRPr>
          </a:p>
        </p:txBody>
      </p:sp>
      <p:sp>
        <p:nvSpPr>
          <p:cNvPr id="2" name="矩形 1"/>
          <p:cNvSpPr/>
          <p:nvPr/>
        </p:nvSpPr>
        <p:spPr>
          <a:xfrm>
            <a:off x="1115616" y="1772816"/>
            <a:ext cx="7200800" cy="442750"/>
          </a:xfrm>
          <a:prstGeom prst="rect">
            <a:avLst/>
          </a:prstGeom>
        </p:spPr>
        <p:txBody>
          <a:bodyPr wrap="square">
            <a:spAutoFit/>
          </a:bodyPr>
          <a:lstStyle/>
          <a:p>
            <a:pPr>
              <a:lnSpc>
                <a:spcPct val="150000"/>
              </a:lnSpc>
            </a:pPr>
            <a:r>
              <a:rPr lang="en-US" altLang="zh-CN" dirty="0" smtClean="0">
                <a:latin typeface="田氏保钓体简" panose="02010800040101010101" pitchFamily="2" charset="-122"/>
                <a:ea typeface="田氏保钓体简" panose="02010800040101010101" pitchFamily="2" charset="-122"/>
              </a:rPr>
              <a:t>Euclidean </a:t>
            </a:r>
            <a:r>
              <a:rPr lang="en-US" altLang="zh-CN" dirty="0">
                <a:latin typeface="田氏保钓体简" panose="02010800040101010101" pitchFamily="2" charset="-122"/>
                <a:ea typeface="田氏保钓体简" panose="02010800040101010101" pitchFamily="2" charset="-122"/>
              </a:rPr>
              <a:t>Distance </a:t>
            </a:r>
            <a:r>
              <a:rPr lang="zh-CN" altLang="en-US" dirty="0" smtClean="0">
                <a:latin typeface="田氏保钓体简" panose="02010800040101010101" pitchFamily="2" charset="-122"/>
                <a:ea typeface="田氏保钓体简" panose="02010800040101010101" pitchFamily="2" charset="-122"/>
              </a:rPr>
              <a:t>定义</a:t>
            </a:r>
            <a:endParaRPr lang="en-US" altLang="zh-CN" dirty="0">
              <a:latin typeface="田氏保钓体简" panose="02010800040101010101" pitchFamily="2" charset="-122"/>
              <a:ea typeface="田氏保钓体简" panose="02010800040101010101" pitchFamily="2" charset="-122"/>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204864"/>
            <a:ext cx="2638425"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564904"/>
            <a:ext cx="245745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1600" y="3933056"/>
            <a:ext cx="7020272" cy="2514109"/>
          </a:xfrm>
          <a:prstGeom prst="rect">
            <a:avLst/>
          </a:prstGeom>
        </p:spPr>
      </p:pic>
    </p:spTree>
    <p:extLst>
      <p:ext uri="{BB962C8B-B14F-4D97-AF65-F5344CB8AC3E}">
        <p14:creationId xmlns:p14="http://schemas.microsoft.com/office/powerpoint/2010/main" val="3344062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a:t>
            </a:fld>
            <a:endParaRPr lang="en-US" altLang="zh-CN">
              <a:solidFill>
                <a:srgbClr val="000000"/>
              </a:solidFill>
            </a:endParaRPr>
          </a:p>
        </p:txBody>
      </p:sp>
      <p:sp>
        <p:nvSpPr>
          <p:cNvPr id="5" name="标题 1"/>
          <p:cNvSpPr>
            <a:spLocks noGrp="1"/>
          </p:cNvSpPr>
          <p:nvPr>
            <p:ph type="title"/>
          </p:nvPr>
        </p:nvSpPr>
        <p:spPr>
          <a:xfrm>
            <a:off x="1150938" y="214313"/>
            <a:ext cx="7793037" cy="1462087"/>
          </a:xfrm>
        </p:spPr>
        <p:txBody>
          <a:bodyPr/>
          <a:lstStyle/>
          <a:p>
            <a:r>
              <a:rPr lang="zh-CN" altLang="en-US" sz="3600" kern="1200" dirty="0" smtClean="0">
                <a:solidFill>
                  <a:srgbClr val="000000"/>
                </a:solidFill>
                <a:latin typeface="Tahoma" pitchFamily="34" charset="0"/>
                <a:ea typeface="方正启体简体" pitchFamily="65" charset="-122"/>
              </a:rPr>
              <a:t>海</a:t>
            </a:r>
            <a:r>
              <a:rPr lang="zh-CN" altLang="en-US" sz="3600" kern="1200" dirty="0">
                <a:solidFill>
                  <a:srgbClr val="000000"/>
                </a:solidFill>
                <a:latin typeface="Tahoma" pitchFamily="34" charset="0"/>
                <a:ea typeface="方正启体简体" pitchFamily="65" charset="-122"/>
              </a:rPr>
              <a:t>明距离</a:t>
            </a:r>
            <a:endParaRPr lang="zh-CN" altLang="en-US" sz="3600" kern="1200" dirty="0">
              <a:solidFill>
                <a:srgbClr val="000000"/>
              </a:solidFill>
              <a:latin typeface="Tahoma" pitchFamily="34" charset="0"/>
              <a:ea typeface="方正启体简体" pitchFamily="65" charset="-122"/>
              <a:cs typeface="+mn-cs"/>
            </a:endParaRPr>
          </a:p>
        </p:txBody>
      </p:sp>
      <p:sp>
        <p:nvSpPr>
          <p:cNvPr id="2" name="矩形 1"/>
          <p:cNvSpPr/>
          <p:nvPr/>
        </p:nvSpPr>
        <p:spPr>
          <a:xfrm>
            <a:off x="1043608" y="2276872"/>
            <a:ext cx="7200800" cy="559512"/>
          </a:xfrm>
          <a:prstGeom prst="rect">
            <a:avLst/>
          </a:prstGeom>
        </p:spPr>
        <p:txBody>
          <a:bodyPr wrap="square">
            <a:spAutoFit/>
          </a:bodyPr>
          <a:lstStyle/>
          <a:p>
            <a:pPr>
              <a:lnSpc>
                <a:spcPct val="150000"/>
              </a:lnSpc>
            </a:pPr>
            <a:r>
              <a:rPr lang="zh-CN" altLang="en-US" sz="2400" dirty="0" smtClean="0">
                <a:latin typeface="田氏保钓体简" panose="02010800040101010101" pitchFamily="2" charset="-122"/>
                <a:ea typeface="田氏保钓体简" panose="02010800040101010101" pitchFamily="2" charset="-122"/>
              </a:rPr>
              <a:t>纯布尔域</a:t>
            </a:r>
            <a:endParaRPr lang="en-US" altLang="zh-CN" dirty="0">
              <a:latin typeface="田氏保钓体简" panose="02010800040101010101" pitchFamily="2" charset="-122"/>
              <a:ea typeface="田氏保钓体简" panose="02010800040101010101" pitchFamily="2" charset="-122"/>
            </a:endParaRPr>
          </a:p>
        </p:txBody>
      </p:sp>
      <mc:AlternateContent xmlns:mc="http://schemas.openxmlformats.org/markup-compatibility/2006" xmlns:a14="http://schemas.microsoft.com/office/drawing/2010/main">
        <mc:Choice Requires="a14">
          <p:sp>
            <p:nvSpPr>
              <p:cNvPr id="3" name="TextBox 2"/>
              <p:cNvSpPr txBox="1"/>
              <p:nvPr/>
            </p:nvSpPr>
            <p:spPr>
              <a:xfrm>
                <a:off x="1619672" y="3068960"/>
                <a:ext cx="2805447" cy="636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𝑑</m:t>
                          </m:r>
                        </m:e>
                        <m:sub>
                          <m:r>
                            <a:rPr lang="en-US" altLang="zh-CN" b="0" i="1" smtClean="0">
                              <a:latin typeface="Cambria Math"/>
                            </a:rPr>
                            <m:t>𝐻</m:t>
                          </m:r>
                        </m:sub>
                      </m:sSub>
                      <m:r>
                        <a:rPr lang="en-US" altLang="zh-CN" b="0"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𝒚</m:t>
                      </m:r>
                      <m:r>
                        <a:rPr lang="en-US" altLang="zh-CN" b="1" i="1" smtClean="0">
                          <a:latin typeface="Cambria Math"/>
                        </a:rPr>
                        <m:t>)=</m:t>
                      </m:r>
                      <m:nary>
                        <m:naryPr>
                          <m:chr m:val="∑"/>
                          <m:limLoc m:val="subSup"/>
                          <m:ctrlPr>
                            <a:rPr lang="en-US" altLang="zh-CN" i="1" smtClean="0">
                              <a:latin typeface="Cambria Math"/>
                            </a:rPr>
                          </m:ctrlPr>
                        </m:naryPr>
                        <m:sub>
                          <m:r>
                            <m:rPr>
                              <m:brk m:alnAt="25"/>
                            </m:rPr>
                            <a:rPr lang="en-US" altLang="zh-CN" b="0" i="1" smtClean="0">
                              <a:latin typeface="Cambria Math"/>
                            </a:rPr>
                            <m:t>𝑖</m:t>
                          </m:r>
                          <m:r>
                            <a:rPr lang="en-US" altLang="zh-CN" b="0" i="1" smtClean="0">
                              <a:latin typeface="Cambria Math"/>
                            </a:rPr>
                            <m:t>=0</m:t>
                          </m:r>
                        </m:sub>
                        <m:sup>
                          <m:r>
                            <a:rPr lang="en-US" altLang="zh-CN" b="0" i="1" smtClean="0">
                              <a:latin typeface="Cambria Math"/>
                            </a:rPr>
                            <m:t>𝑛</m:t>
                          </m:r>
                        </m:sup>
                        <m:e>
                          <m:r>
                            <a:rPr lang="en-US" altLang="zh-CN" b="0" i="1" smtClean="0">
                              <a:latin typeface="Cambria Math"/>
                            </a:rPr>
                            <m:t>𝑑</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e>
                      </m:nary>
                    </m:oMath>
                  </m:oMathPara>
                </a14:m>
                <a:endParaRPr lang="zh-CN" alt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619672" y="3068960"/>
                <a:ext cx="2805447" cy="636777"/>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004048" y="3068960"/>
                <a:ext cx="2792046" cy="6093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𝑑</m:t>
                      </m:r>
                      <m:d>
                        <m:dPr>
                          <m:ctrlPr>
                            <a:rPr lang="en-US" altLang="zh-CN" b="0" i="1" smtClean="0">
                              <a:latin typeface="Cambria Math"/>
                            </a:rPr>
                          </m:ctrlPr>
                        </m:dPr>
                        <m:e>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𝑦</m:t>
                              </m:r>
                            </m:e>
                            <m:sub>
                              <m:r>
                                <a:rPr lang="en-US" altLang="zh-CN" b="0" i="1" smtClean="0">
                                  <a:latin typeface="Cambria Math"/>
                                </a:rPr>
                                <m:t>𝑖</m:t>
                              </m:r>
                            </m:sub>
                          </m:sSub>
                        </m:e>
                      </m:d>
                      <m:r>
                        <a:rPr lang="en-US" altLang="zh-CN" b="0" i="1" smtClean="0">
                          <a:latin typeface="Cambria Math"/>
                        </a:rPr>
                        <m:t>=</m:t>
                      </m:r>
                      <m:d>
                        <m:dPr>
                          <m:begChr m:val="{"/>
                          <m:endChr m:val=""/>
                          <m:ctrlPr>
                            <a:rPr lang="en-US" altLang="zh-CN" b="0" i="1" smtClean="0">
                              <a:latin typeface="Cambria Math"/>
                            </a:rPr>
                          </m:ctrlPr>
                        </m:dPr>
                        <m:e>
                          <m:eqArr>
                            <m:eqArrPr>
                              <m:ctrlPr>
                                <a:rPr lang="en-US" altLang="zh-CN" b="0" i="1" smtClean="0">
                                  <a:latin typeface="Cambria Math"/>
                                </a:rPr>
                              </m:ctrlPr>
                            </m:eqArrPr>
                            <m:e>
                              <m:r>
                                <a:rPr lang="en-US" altLang="zh-CN" b="0" i="1" smtClean="0">
                                  <a:latin typeface="Cambria Math"/>
                                </a:rPr>
                                <m:t>0,  </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𝑦</m:t>
                                  </m:r>
                                </m:e>
                                <m:sub>
                                  <m:r>
                                    <a:rPr lang="en-US" altLang="zh-CN" b="0" i="1" smtClean="0">
                                      <a:latin typeface="Cambria Math"/>
                                    </a:rPr>
                                    <m:t>𝑖</m:t>
                                  </m:r>
                                </m:sub>
                              </m:sSub>
                            </m:e>
                            <m:e>
                              <m:r>
                                <a:rPr lang="en-US" altLang="zh-CN" b="0" i="1" smtClean="0">
                                  <a:latin typeface="Cambria Math"/>
                                </a:rPr>
                                <m:t>&amp;1,  </m:t>
                              </m:r>
                              <m:sSub>
                                <m:sSubPr>
                                  <m:ctrlPr>
                                    <a:rPr lang="en-US" altLang="zh-CN" b="0" i="1" smtClean="0">
                                      <a:latin typeface="Cambria Math"/>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ea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𝑦</m:t>
                                  </m:r>
                                </m:e>
                                <m:sub>
                                  <m:r>
                                    <a:rPr lang="en-US" altLang="zh-CN" b="0" i="1" smtClean="0">
                                      <a:latin typeface="Cambria Math"/>
                                      <a:ea typeface="Cambria Math"/>
                                    </a:rPr>
                                    <m:t>𝑖</m:t>
                                  </m:r>
                                </m:sub>
                              </m:sSub>
                            </m:e>
                          </m:eqArr>
                        </m:e>
                      </m:d>
                    </m:oMath>
                  </m:oMathPara>
                </a14:m>
                <a:endParaRPr lang="zh-CN" alt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004048" y="3068960"/>
                <a:ext cx="2792046" cy="609334"/>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7" name="直接连接符 6"/>
          <p:cNvCxnSpPr/>
          <p:nvPr/>
        </p:nvCxnSpPr>
        <p:spPr>
          <a:xfrm>
            <a:off x="395536" y="4067780"/>
            <a:ext cx="8424936"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1167825" y="4116625"/>
            <a:ext cx="648072" cy="646331"/>
          </a:xfrm>
          <a:prstGeom prst="rect">
            <a:avLst/>
          </a:prstGeom>
        </p:spPr>
        <p:txBody>
          <a:bodyPr wrap="square">
            <a:spAutoFit/>
          </a:bodyPr>
          <a:lstStyle/>
          <a:p>
            <a:pPr>
              <a:lnSpc>
                <a:spcPct val="150000"/>
              </a:lnSpc>
            </a:pPr>
            <a:r>
              <a:rPr lang="zh-CN" altLang="en-US" sz="2400" dirty="0" smtClean="0">
                <a:latin typeface="田氏保钓体简" panose="02010800040101010101" pitchFamily="2" charset="-122"/>
                <a:ea typeface="田氏保钓体简" panose="02010800040101010101" pitchFamily="2" charset="-122"/>
              </a:rPr>
              <a:t>例：</a:t>
            </a:r>
            <a:endParaRPr lang="en-US" altLang="zh-CN" dirty="0">
              <a:latin typeface="田氏保钓体简" panose="02010800040101010101" pitchFamily="2" charset="-122"/>
              <a:ea typeface="田氏保钓体简" panose="02010800040101010101" pitchFamily="2" charset="-122"/>
            </a:endParaRPr>
          </a:p>
        </p:txBody>
      </p:sp>
      <mc:AlternateContent xmlns:mc="http://schemas.openxmlformats.org/markup-compatibility/2006" xmlns:a14="http://schemas.microsoft.com/office/drawing/2010/main">
        <mc:Choice Requires="a14">
          <p:sp>
            <p:nvSpPr>
              <p:cNvPr id="9" name="TextBox 8"/>
              <p:cNvSpPr txBox="1"/>
              <p:nvPr/>
            </p:nvSpPr>
            <p:spPr>
              <a:xfrm>
                <a:off x="2127738" y="4439791"/>
                <a:ext cx="22973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𝒙</m:t>
                      </m:r>
                      <m:r>
                        <a:rPr lang="en-US" altLang="zh-CN" i="1" smtClean="0">
                          <a:latin typeface="Cambria Math"/>
                        </a:rPr>
                        <m:t>=</m:t>
                      </m:r>
                      <m:r>
                        <a:rPr lang="en-US" altLang="zh-CN" b="0" i="1" smtClean="0">
                          <a:latin typeface="Cambria Math"/>
                        </a:rPr>
                        <m:t>(</m:t>
                      </m:r>
                      <m:r>
                        <a:rPr lang="en-US" altLang="zh-CN" b="0" i="1" smtClean="0">
                          <a:latin typeface="Cambria Math"/>
                        </a:rPr>
                        <m:t>𝑡</m:t>
                      </m:r>
                      <m:r>
                        <a:rPr lang="en-US" altLang="zh-CN" b="0" i="1" smtClean="0">
                          <a:latin typeface="Cambria Math"/>
                        </a:rPr>
                        <m:t>,</m:t>
                      </m:r>
                      <m:r>
                        <a:rPr lang="en-US" altLang="zh-CN" b="0" i="1" smtClean="0">
                          <a:latin typeface="Cambria Math"/>
                        </a:rPr>
                        <m:t>𝑡</m:t>
                      </m:r>
                      <m:r>
                        <a:rPr lang="en-US" altLang="zh-CN" b="0" i="1" smtClean="0">
                          <a:latin typeface="Cambria Math"/>
                        </a:rPr>
                        <m:t>,</m:t>
                      </m:r>
                      <m:r>
                        <a:rPr lang="en-US" altLang="zh-CN" b="0" i="1" smtClean="0">
                          <a:latin typeface="Cambria Math"/>
                        </a:rPr>
                        <m:t>𝑓</m:t>
                      </m:r>
                      <m:r>
                        <a:rPr lang="en-US" altLang="zh-CN" b="0" i="1" smtClean="0">
                          <a:latin typeface="Cambria Math"/>
                        </a:rPr>
                        <m:t>,</m:t>
                      </m:r>
                      <m:r>
                        <a:rPr lang="en-US" altLang="zh-CN" b="0" i="1" smtClean="0">
                          <a:latin typeface="Cambria Math"/>
                        </a:rPr>
                        <m:t>𝑓</m:t>
                      </m:r>
                      <m:r>
                        <a:rPr lang="en-US" altLang="zh-CN" b="0" i="1" smtClean="0">
                          <a:latin typeface="Cambria Math"/>
                        </a:rPr>
                        <m:t>)</m:t>
                      </m:r>
                    </m:oMath>
                  </m:oMathPara>
                </a14:m>
                <a:endParaRPr lang="zh-CN" alt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127738" y="4439791"/>
                <a:ext cx="2297382" cy="369332"/>
              </a:xfrm>
              <a:prstGeom prst="rect">
                <a:avLst/>
              </a:prstGeom>
              <a:blipFill rotWithShape="1">
                <a:blip r:embed="rId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123728" y="4931876"/>
                <a:ext cx="22973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𝒚</m:t>
                      </m:r>
                      <m:r>
                        <a:rPr lang="en-US" altLang="zh-CN" i="1" smtClean="0">
                          <a:latin typeface="Cambria Math"/>
                        </a:rPr>
                        <m:t>=</m:t>
                      </m:r>
                      <m:r>
                        <a:rPr lang="en-US" altLang="zh-CN" b="0" i="1" smtClean="0">
                          <a:latin typeface="Cambria Math"/>
                        </a:rPr>
                        <m:t>(</m:t>
                      </m:r>
                      <m:r>
                        <a:rPr lang="en-US" altLang="zh-CN" b="0" i="1" smtClean="0">
                          <a:latin typeface="Cambria Math"/>
                        </a:rPr>
                        <m:t>𝑡</m:t>
                      </m:r>
                      <m:r>
                        <a:rPr lang="en-US" altLang="zh-CN" b="0" i="1" smtClean="0">
                          <a:latin typeface="Cambria Math"/>
                        </a:rPr>
                        <m:t>,</m:t>
                      </m:r>
                      <m:r>
                        <a:rPr lang="en-US" altLang="zh-CN" b="0" i="1" smtClean="0">
                          <a:latin typeface="Cambria Math"/>
                        </a:rPr>
                        <m:t>𝑓</m:t>
                      </m:r>
                      <m:r>
                        <a:rPr lang="en-US" altLang="zh-CN" b="0" i="1" smtClean="0">
                          <a:latin typeface="Cambria Math"/>
                        </a:rPr>
                        <m:t>,</m:t>
                      </m:r>
                      <m:r>
                        <a:rPr lang="en-US" altLang="zh-CN" b="0" i="1" smtClean="0">
                          <a:latin typeface="Cambria Math"/>
                        </a:rPr>
                        <m:t>𝑡</m:t>
                      </m:r>
                      <m:r>
                        <a:rPr lang="en-US" altLang="zh-CN" b="0" i="1" smtClean="0">
                          <a:latin typeface="Cambria Math"/>
                        </a:rPr>
                        <m:t>,</m:t>
                      </m:r>
                      <m:r>
                        <a:rPr lang="en-US" altLang="zh-CN" b="0" i="1" smtClean="0">
                          <a:latin typeface="Cambria Math"/>
                        </a:rPr>
                        <m:t>𝑓</m:t>
                      </m:r>
                      <m:r>
                        <a:rPr lang="en-US" altLang="zh-CN" b="0" i="1" smtClean="0">
                          <a:latin typeface="Cambria Math"/>
                        </a:rPr>
                        <m:t>)</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123728" y="4931876"/>
                <a:ext cx="2297382" cy="369332"/>
              </a:xfrm>
              <a:prstGeom prst="rect">
                <a:avLst/>
              </a:prstGeom>
              <a:blipFill rotWithShape="1">
                <a:blip r:embed="rId5"/>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411760" y="5435932"/>
                <a:ext cx="15195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𝑑</m:t>
                          </m:r>
                        </m:e>
                        <m:sub>
                          <m:r>
                            <a:rPr lang="en-US" altLang="zh-CN" b="0" i="1" smtClean="0">
                              <a:latin typeface="Cambria Math"/>
                            </a:rPr>
                            <m:t>𝐻</m:t>
                          </m:r>
                        </m:sub>
                      </m:sSub>
                      <m:r>
                        <a:rPr lang="en-US" altLang="zh-CN" b="0" i="1" smtClean="0">
                          <a:latin typeface="Cambria Math"/>
                        </a:rPr>
                        <m:t>(</m:t>
                      </m:r>
                      <m:r>
                        <a:rPr lang="en-US" altLang="zh-CN" b="1" i="1" smtClean="0">
                          <a:latin typeface="Cambria Math"/>
                        </a:rPr>
                        <m:t>𝒙</m:t>
                      </m:r>
                      <m:r>
                        <a:rPr lang="en-US" altLang="zh-CN" b="1" i="1" smtClean="0">
                          <a:latin typeface="Cambria Math"/>
                        </a:rPr>
                        <m:t>,</m:t>
                      </m:r>
                      <m:r>
                        <a:rPr lang="en-US" altLang="zh-CN" b="1" i="1" smtClean="0">
                          <a:latin typeface="Cambria Math"/>
                        </a:rPr>
                        <m:t>𝒚</m:t>
                      </m:r>
                      <m:r>
                        <a:rPr lang="en-US" altLang="zh-CN" b="1" i="1" smtClean="0">
                          <a:latin typeface="Cambria Math"/>
                        </a:rPr>
                        <m:t>)=</m:t>
                      </m:r>
                      <m:r>
                        <a:rPr lang="en-US" altLang="zh-CN" b="1" i="1" smtClean="0">
                          <a:latin typeface="Cambria Math"/>
                        </a:rPr>
                        <m:t>𝟐</m:t>
                      </m:r>
                    </m:oMath>
                  </m:oMathPara>
                </a14:m>
                <a:endParaRPr lang="zh-CN"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411760" y="5435932"/>
                <a:ext cx="1519583" cy="369332"/>
              </a:xfrm>
              <a:prstGeom prst="rect">
                <a:avLst/>
              </a:prstGeom>
              <a:blipFill rotWithShape="1">
                <a:blip r:embed="rId6"/>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62666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smtClean="0">
                <a:solidFill>
                  <a:srgbClr val="000000"/>
                </a:solidFill>
                <a:latin typeface="Tahoma" pitchFamily="34" charset="0"/>
                <a:ea typeface="方正启体简体" pitchFamily="65" charset="-122"/>
                <a:cs typeface="+mn-cs"/>
              </a:rPr>
              <a:t>例子</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a:t>
            </a:fld>
            <a:endParaRPr lang="en-US" altLang="zh-CN">
              <a:solidFill>
                <a:srgbClr val="000000"/>
              </a:solidFill>
            </a:endParaRPr>
          </a:p>
        </p:txBody>
      </p:sp>
      <p:grpSp>
        <p:nvGrpSpPr>
          <p:cNvPr id="7" name="组合 6"/>
          <p:cNvGrpSpPr/>
          <p:nvPr/>
        </p:nvGrpSpPr>
        <p:grpSpPr>
          <a:xfrm>
            <a:off x="1763688" y="1988840"/>
            <a:ext cx="5455770" cy="4379816"/>
            <a:chOff x="1835695" y="1844824"/>
            <a:chExt cx="5455770" cy="4379816"/>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844824"/>
              <a:ext cx="5455769" cy="1728192"/>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695" y="3573016"/>
              <a:ext cx="5455769" cy="2651624"/>
            </a:xfrm>
            <a:prstGeom prst="rect">
              <a:avLst/>
            </a:prstGeom>
          </p:spPr>
        </p:pic>
      </p:grpSp>
    </p:spTree>
    <p:extLst>
      <p:ext uri="{BB962C8B-B14F-4D97-AF65-F5344CB8AC3E}">
        <p14:creationId xmlns:p14="http://schemas.microsoft.com/office/powerpoint/2010/main" val="3550045761"/>
      </p:ext>
    </p:extLst>
  </p:cSld>
  <p:clrMapOvr>
    <a:masterClrMapping/>
  </p:clrMapOvr>
  <p:timing>
    <p:tnLst>
      <p:par>
        <p:cTn id="1" dur="indefinite" restart="never" nodeType="tmRoot"/>
      </p:par>
    </p:tnLst>
  </p:timing>
</p:sld>
</file>

<file path=ppt/theme/theme1.xml><?xml version="1.0" encoding="utf-8"?>
<a:theme xmlns:a="http://schemas.openxmlformats.org/drawingml/2006/main" name="Blends">
  <a:themeElements>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1391</TotalTime>
  <Words>3739</Words>
  <Application>Microsoft Office PowerPoint</Application>
  <PresentationFormat>全屏显示(4:3)</PresentationFormat>
  <Paragraphs>323</Paragraphs>
  <Slides>62</Slides>
  <Notes>18</Notes>
  <HiddenSlides>0</HiddenSlides>
  <MMClips>0</MMClips>
  <ScaleCrop>false</ScaleCrop>
  <HeadingPairs>
    <vt:vector size="4" baseType="variant">
      <vt:variant>
        <vt:lpstr>主题</vt:lpstr>
      </vt:variant>
      <vt:variant>
        <vt:i4>1</vt:i4>
      </vt:variant>
      <vt:variant>
        <vt:lpstr>幻灯片标题</vt:lpstr>
      </vt:variant>
      <vt:variant>
        <vt:i4>62</vt:i4>
      </vt:variant>
    </vt:vector>
  </HeadingPairs>
  <TitlesOfParts>
    <vt:vector size="63" baseType="lpstr">
      <vt:lpstr>Blends</vt:lpstr>
      <vt:lpstr>KNN算法 K-Nearest Neighbor</vt:lpstr>
      <vt:lpstr>简介</vt:lpstr>
      <vt:lpstr>例子</vt:lpstr>
      <vt:lpstr>向量化</vt:lpstr>
      <vt:lpstr>直观</vt:lpstr>
      <vt:lpstr>算法描述</vt:lpstr>
      <vt:lpstr>欧氏距离</vt:lpstr>
      <vt:lpstr>海明距离</vt:lpstr>
      <vt:lpstr>例子</vt:lpstr>
      <vt:lpstr>通用公式</vt:lpstr>
      <vt:lpstr>其他距离</vt:lpstr>
      <vt:lpstr>不相关属性</vt:lpstr>
      <vt:lpstr>属性值的尺度</vt:lpstr>
      <vt:lpstr>标准化属性尺度</vt:lpstr>
      <vt:lpstr>关于K</vt:lpstr>
      <vt:lpstr>算法优点</vt:lpstr>
      <vt:lpstr>算法缺点</vt:lpstr>
      <vt:lpstr>改进版本</vt:lpstr>
      <vt:lpstr>移除危险的样例</vt:lpstr>
      <vt:lpstr>托梅克连接技术</vt:lpstr>
      <vt:lpstr>托梅克连接的算法</vt:lpstr>
      <vt:lpstr>移除多余的样例</vt:lpstr>
      <vt:lpstr>移除多余的样例</vt:lpstr>
      <vt:lpstr>Python Time</vt:lpstr>
      <vt:lpstr>作业</vt:lpstr>
      <vt:lpstr>维度灾难 Dimension Disaster</vt:lpstr>
      <vt:lpstr>维度灾难</vt:lpstr>
      <vt:lpstr>例子</vt:lpstr>
      <vt:lpstr>使用单一特征</vt:lpstr>
      <vt:lpstr>增加一个特征</vt:lpstr>
      <vt:lpstr>再增加一个特征</vt:lpstr>
      <vt:lpstr>继续增加特征</vt:lpstr>
      <vt:lpstr>比较</vt:lpstr>
      <vt:lpstr>换个角度</vt:lpstr>
      <vt:lpstr>另一个影响</vt:lpstr>
      <vt:lpstr>内接超球体的体积</vt:lpstr>
      <vt:lpstr>样本在特征空间拐角的比例</vt:lpstr>
      <vt:lpstr>例子</vt:lpstr>
      <vt:lpstr>怎么避免维度灾难？</vt:lpstr>
      <vt:lpstr> 主成分分析 Principal Component Analysis</vt:lpstr>
      <vt:lpstr>有什么用？</vt:lpstr>
      <vt:lpstr>PowerPoint 演示文稿</vt:lpstr>
      <vt:lpstr>例子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决策树 Decision Tree</dc:title>
  <dc:creator>Administrator</dc:creator>
  <cp:lastModifiedBy>admin</cp:lastModifiedBy>
  <cp:revision>55</cp:revision>
  <dcterms:created xsi:type="dcterms:W3CDTF">2017-09-24T06:49:25Z</dcterms:created>
  <dcterms:modified xsi:type="dcterms:W3CDTF">2017-10-12T13:49:45Z</dcterms:modified>
</cp:coreProperties>
</file>